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0058400" cy="10058400"/>
  <p:notesSz cx="10058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inlinkwednesday.net/" TargetMode="Externa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mcomm-training.org/" TargetMode="Externa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inlink.org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downloads.winlink.org/User%20Programs/" TargetMode="External"/><Relationship Id="rId3" Type="http://schemas.openxmlformats.org/officeDocument/2006/relationships/hyperlink" Target="https://downloads.winlink.org/VARA%20Products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inlink.org/RMSChannels" TargetMode="Externa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inlink.org/content/winlink_book_knowledge" TargetMode="External"/><Relationship Id="rId3" Type="http://schemas.openxmlformats.org/officeDocument/2006/relationships/image" Target="../media/image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avetalkers.com/" TargetMode="External"/><Relationship Id="rId3" Type="http://schemas.openxmlformats.org/officeDocument/2006/relationships/hyperlink" Target="https://wavetalkers.com/resources/index.php" TargetMode="External"/><Relationship Id="rId4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RKq0EFiKnc4&amp;list=PLcBrg-" TargetMode="External"/><Relationship Id="rId3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1194790"/>
            <a:ext cx="4363720" cy="7997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602740">
              <a:lnSpc>
                <a:spcPct val="100000"/>
              </a:lnSpc>
              <a:spcBef>
                <a:spcPts val="100"/>
              </a:spcBef>
            </a:pPr>
            <a:r>
              <a:rPr dirty="0" sz="2000" spc="70" b="1">
                <a:latin typeface="Calibri"/>
                <a:cs typeface="Calibri"/>
              </a:rPr>
              <a:t>Winlink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spc="75" b="1">
                <a:latin typeface="Calibri"/>
                <a:cs typeface="Calibri"/>
              </a:rPr>
              <a:t>Documentation</a:t>
            </a:r>
            <a:endParaRPr sz="2000">
              <a:latin typeface="Calibri"/>
              <a:cs typeface="Calibri"/>
            </a:endParaRPr>
          </a:p>
          <a:p>
            <a:pPr algn="ctr" marL="1601470">
              <a:lnSpc>
                <a:spcPct val="100000"/>
              </a:lnSpc>
              <a:spcBef>
                <a:spcPts val="75"/>
              </a:spcBef>
            </a:pPr>
            <a:r>
              <a:rPr dirty="0" sz="1600" spc="55" b="1">
                <a:latin typeface="Calibri"/>
                <a:cs typeface="Calibri"/>
              </a:rPr>
              <a:t>Barb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Schlueter,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KD0WAU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sz="1600">
              <a:latin typeface="Calibri"/>
              <a:cs typeface="Calibri"/>
            </a:endParaRPr>
          </a:p>
          <a:p>
            <a:pPr algn="ctr" marL="1600835">
              <a:lnSpc>
                <a:spcPct val="100000"/>
              </a:lnSpc>
              <a:spcBef>
                <a:spcPts val="5"/>
              </a:spcBef>
            </a:pPr>
            <a:r>
              <a:rPr dirty="0" sz="1800" spc="114" b="1">
                <a:latin typeface="Calibri"/>
                <a:cs typeface="Calibri"/>
              </a:rPr>
              <a:t>CONTENTS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sng" sz="1400" spc="45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Winlink</a:t>
            </a:r>
            <a:r>
              <a:rPr dirty="0" u="sng" sz="1400" spc="-10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35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Introduction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u="sng" sz="1400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What</a:t>
            </a:r>
            <a:r>
              <a:rPr dirty="0" u="sng" sz="1400" spc="40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you</a:t>
            </a:r>
            <a:r>
              <a:rPr dirty="0" u="sng" sz="1400" spc="30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65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need</a:t>
            </a:r>
            <a:r>
              <a:rPr dirty="0" u="sng" sz="1400" spc="40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to</a:t>
            </a:r>
            <a:r>
              <a:rPr dirty="0" u="sng" sz="1400" spc="40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65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setup</a:t>
            </a:r>
            <a:r>
              <a:rPr dirty="0" u="sng" sz="1400" spc="40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35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Winlink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1400" spc="50">
                <a:latin typeface="Calibri"/>
                <a:cs typeface="Calibri"/>
              </a:rPr>
              <a:t>WINLINK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Gateways</a:t>
            </a:r>
            <a:endParaRPr sz="1400"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Font typeface="Symbol"/>
              <a:buChar char=""/>
              <a:tabLst>
                <a:tab pos="469265" algn="l"/>
              </a:tabLst>
            </a:pPr>
            <a:r>
              <a:rPr dirty="0" u="sng" sz="1400" spc="-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Vara_FM_Gateway</a:t>
            </a:r>
            <a:endParaRPr sz="1400"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spcBef>
                <a:spcPts val="985"/>
              </a:spcBef>
              <a:buClr>
                <a:srgbClr val="000000"/>
              </a:buClr>
              <a:buFont typeface="Symbol"/>
              <a:buChar char=""/>
              <a:tabLst>
                <a:tab pos="469265" algn="l"/>
              </a:tabLst>
            </a:pPr>
            <a:r>
              <a:rPr dirty="0" u="sng" sz="1400" spc="-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VARA_HF_Gateway</a:t>
            </a:r>
            <a:endParaRPr sz="1400"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spcBef>
                <a:spcPts val="969"/>
              </a:spcBef>
              <a:buClr>
                <a:srgbClr val="000000"/>
              </a:buClr>
              <a:buFont typeface="Symbol"/>
              <a:buChar char=""/>
              <a:tabLst>
                <a:tab pos="469265" algn="l"/>
              </a:tabLst>
            </a:pPr>
            <a:r>
              <a:rPr dirty="0" u="sng" sz="1400" spc="-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Kansas_VARA_FM_Gateways</a:t>
            </a:r>
            <a:endParaRPr sz="1400">
              <a:latin typeface="Calibri"/>
              <a:cs typeface="Calibri"/>
            </a:endParaRPr>
          </a:p>
          <a:p>
            <a:pPr marL="12700" marR="1694814" indent="456565">
              <a:lnSpc>
                <a:spcPct val="152900"/>
              </a:lnSpc>
              <a:spcBef>
                <a:spcPts val="85"/>
              </a:spcBef>
              <a:buClr>
                <a:srgbClr val="000000"/>
              </a:buClr>
              <a:buFont typeface="Symbol"/>
              <a:buChar char=""/>
              <a:tabLst>
                <a:tab pos="469265" algn="l"/>
              </a:tabLst>
            </a:pPr>
            <a:r>
              <a:rPr dirty="0" u="sng" sz="1400" spc="-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Kansas_VARA_HF_Gateways</a:t>
            </a:r>
            <a:r>
              <a:rPr dirty="0" u="none" sz="1400" spc="500">
                <a:solidFill>
                  <a:srgbClr val="467785"/>
                </a:solidFill>
                <a:latin typeface="Calibri"/>
                <a:cs typeface="Calibri"/>
              </a:rPr>
              <a:t> </a:t>
            </a:r>
            <a:r>
              <a:rPr dirty="0" u="sng" sz="1400" spc="-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The_Winlink_Book_of_Knowledge</a:t>
            </a:r>
            <a:r>
              <a:rPr dirty="0" u="none" sz="1400" spc="-10">
                <a:solidFill>
                  <a:srgbClr val="467785"/>
                </a:solidFill>
                <a:latin typeface="Calibri"/>
                <a:cs typeface="Calibri"/>
              </a:rPr>
              <a:t> </a:t>
            </a:r>
            <a:r>
              <a:rPr dirty="0" u="sng" sz="1400" spc="-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Infrastructure</a:t>
            </a:r>
            <a:endParaRPr sz="1400">
              <a:latin typeface="Calibri"/>
              <a:cs typeface="Calibri"/>
            </a:endParaRPr>
          </a:p>
          <a:p>
            <a:pPr marL="12700" marR="1277620">
              <a:lnSpc>
                <a:spcPct val="152900"/>
              </a:lnSpc>
            </a:pPr>
            <a:r>
              <a:rPr dirty="0" u="sng" sz="1400" spc="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Winlink</a:t>
            </a:r>
            <a:r>
              <a:rPr dirty="0" u="sng" sz="1400" spc="6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5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Setup </a:t>
            </a:r>
            <a:r>
              <a:rPr dirty="0" u="sng" sz="1400" spc="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Confguration</a:t>
            </a:r>
            <a:r>
              <a:rPr dirty="0" u="sng" sz="1400" spc="5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B.</a:t>
            </a:r>
            <a:r>
              <a:rPr dirty="0" u="sng" sz="1400" spc="5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3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Schlueter</a:t>
            </a:r>
            <a:r>
              <a:rPr dirty="0" u="none" sz="1400" spc="35">
                <a:solidFill>
                  <a:srgbClr val="467785"/>
                </a:solidFill>
                <a:latin typeface="Calibri"/>
                <a:cs typeface="Calibri"/>
              </a:rPr>
              <a:t> </a:t>
            </a:r>
            <a:r>
              <a:rPr dirty="0" u="none" sz="1400">
                <a:latin typeface="Calibri"/>
                <a:cs typeface="Calibri"/>
              </a:rPr>
              <a:t>Where</a:t>
            </a:r>
            <a:r>
              <a:rPr dirty="0" u="none" sz="1400" spc="45">
                <a:latin typeface="Calibri"/>
                <a:cs typeface="Calibri"/>
              </a:rPr>
              <a:t> </a:t>
            </a:r>
            <a:r>
              <a:rPr dirty="0" u="none" sz="1400">
                <a:latin typeface="Calibri"/>
                <a:cs typeface="Calibri"/>
              </a:rPr>
              <a:t>and</a:t>
            </a:r>
            <a:r>
              <a:rPr dirty="0" u="none" sz="1400" spc="20">
                <a:latin typeface="Calibri"/>
                <a:cs typeface="Calibri"/>
              </a:rPr>
              <a:t> </a:t>
            </a:r>
            <a:r>
              <a:rPr dirty="0" u="none" sz="1400">
                <a:latin typeface="Calibri"/>
                <a:cs typeface="Calibri"/>
              </a:rPr>
              <a:t>How</a:t>
            </a:r>
            <a:r>
              <a:rPr dirty="0" u="none" sz="1400" spc="35">
                <a:latin typeface="Calibri"/>
                <a:cs typeface="Calibri"/>
              </a:rPr>
              <a:t> </a:t>
            </a:r>
            <a:r>
              <a:rPr dirty="0" u="none" sz="1400">
                <a:latin typeface="Calibri"/>
                <a:cs typeface="Calibri"/>
              </a:rPr>
              <a:t>to</a:t>
            </a:r>
            <a:r>
              <a:rPr dirty="0" u="none" sz="1400" spc="75">
                <a:latin typeface="Calibri"/>
                <a:cs typeface="Calibri"/>
              </a:rPr>
              <a:t> </a:t>
            </a:r>
            <a:r>
              <a:rPr dirty="0" u="none" sz="1400" spc="-10">
                <a:latin typeface="Calibri"/>
                <a:cs typeface="Calibri"/>
              </a:rPr>
              <a:t>Practice</a:t>
            </a:r>
            <a:endParaRPr sz="1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875"/>
              </a:spcBef>
            </a:pPr>
            <a:r>
              <a:rPr dirty="0" u="sng" sz="140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Winlink</a:t>
            </a:r>
            <a:r>
              <a:rPr dirty="0" u="sng" sz="1400" spc="10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Wednesday</a:t>
            </a:r>
            <a:endParaRPr sz="1400">
              <a:latin typeface="Calibri"/>
              <a:cs typeface="Calibri"/>
            </a:endParaRPr>
          </a:p>
          <a:p>
            <a:pPr marL="469900" marR="1040130">
              <a:lnSpc>
                <a:spcPct val="152100"/>
              </a:lnSpc>
              <a:spcBef>
                <a:spcPts val="15"/>
              </a:spcBef>
            </a:pPr>
            <a:r>
              <a:rPr dirty="0" u="sng" sz="140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North</a:t>
            </a:r>
            <a:r>
              <a:rPr dirty="0" u="sng" sz="1400" spc="2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Texas</a:t>
            </a:r>
            <a:r>
              <a:rPr dirty="0" u="sng" sz="1400" spc="2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6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NVIS</a:t>
            </a:r>
            <a:r>
              <a:rPr dirty="0" u="sng" sz="1400" spc="3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Group.io</a:t>
            </a:r>
            <a:r>
              <a:rPr dirty="0" u="none" sz="1400" spc="500">
                <a:solidFill>
                  <a:srgbClr val="467785"/>
                </a:solidFill>
                <a:latin typeface="Calibri"/>
                <a:cs typeface="Calibri"/>
              </a:rPr>
              <a:t> </a:t>
            </a:r>
            <a:r>
              <a:rPr dirty="0" u="sng" sz="1400" spc="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Emergency</a:t>
            </a:r>
            <a:r>
              <a:rPr dirty="0" u="sng" sz="1400" spc="10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5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Communications</a:t>
            </a:r>
            <a:r>
              <a:rPr dirty="0" u="sng" sz="1400" spc="10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Training</a:t>
            </a:r>
            <a:endParaRPr sz="1400">
              <a:latin typeface="Calibri"/>
              <a:cs typeface="Calibri"/>
            </a:endParaRPr>
          </a:p>
          <a:p>
            <a:pPr marL="469900" marR="951865" indent="-457200">
              <a:lnSpc>
                <a:spcPct val="152900"/>
              </a:lnSpc>
            </a:pPr>
            <a:r>
              <a:rPr dirty="0" sz="1400">
                <a:latin typeface="Calibri"/>
                <a:cs typeface="Calibri"/>
              </a:rPr>
              <a:t>Winlink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Settings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B.</a:t>
            </a:r>
            <a:r>
              <a:rPr dirty="0" sz="1400" spc="45">
                <a:latin typeface="Calibri"/>
                <a:cs typeface="Calibri"/>
              </a:rPr>
              <a:t> Schlueter</a:t>
            </a:r>
            <a:r>
              <a:rPr dirty="0" sz="1400" spc="60">
                <a:latin typeface="Calibri"/>
                <a:cs typeface="Calibri"/>
              </a:rPr>
              <a:t> </a:t>
            </a:r>
            <a:r>
              <a:rPr dirty="0" sz="1400" spc="-60">
                <a:latin typeface="Calibri"/>
                <a:cs typeface="Calibri"/>
              </a:rPr>
              <a:t>–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 spc="70">
                <a:latin typeface="Calibri"/>
                <a:cs typeface="Calibri"/>
              </a:rPr>
              <a:t>See</a:t>
            </a:r>
            <a:r>
              <a:rPr dirty="0" sz="1400" spc="60">
                <a:latin typeface="Calibri"/>
                <a:cs typeface="Calibri"/>
              </a:rPr>
              <a:t> </a:t>
            </a:r>
            <a:r>
              <a:rPr dirty="0" sz="1400" spc="90">
                <a:latin typeface="Calibri"/>
                <a:cs typeface="Calibri"/>
              </a:rPr>
              <a:t>PDF</a:t>
            </a:r>
            <a:r>
              <a:rPr dirty="0" sz="1400" spc="40">
                <a:latin typeface="Calibri"/>
                <a:cs typeface="Calibri"/>
              </a:rPr>
              <a:t> Files </a:t>
            </a:r>
            <a:r>
              <a:rPr dirty="0" sz="1400">
                <a:latin typeface="Calibri"/>
                <a:cs typeface="Calibri"/>
              </a:rPr>
              <a:t>RMS</a:t>
            </a:r>
            <a:r>
              <a:rPr dirty="0" sz="1400" spc="1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Packet</a:t>
            </a:r>
            <a:r>
              <a:rPr dirty="0" sz="1400" spc="17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05152026</a:t>
            </a:r>
            <a:endParaRPr sz="1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875"/>
              </a:spcBef>
            </a:pPr>
            <a:r>
              <a:rPr dirty="0" sz="1400">
                <a:latin typeface="Calibri"/>
                <a:cs typeface="Calibri"/>
              </a:rPr>
              <a:t>RMS</a:t>
            </a:r>
            <a:r>
              <a:rPr dirty="0" sz="1400" spc="1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Relay</a:t>
            </a:r>
            <a:r>
              <a:rPr dirty="0" sz="1400" spc="1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05152026</a:t>
            </a:r>
            <a:endParaRPr sz="1400">
              <a:latin typeface="Calibri"/>
              <a:cs typeface="Calibri"/>
            </a:endParaRPr>
          </a:p>
          <a:p>
            <a:pPr marL="469900" marR="2085975">
              <a:lnSpc>
                <a:spcPct val="152500"/>
              </a:lnSpc>
              <a:spcBef>
                <a:spcPts val="5"/>
              </a:spcBef>
            </a:pPr>
            <a:r>
              <a:rPr dirty="0" sz="1400">
                <a:latin typeface="Calibri"/>
                <a:cs typeface="Calibri"/>
              </a:rPr>
              <a:t>RMS</a:t>
            </a:r>
            <a:r>
              <a:rPr dirty="0" sz="1400" spc="7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Trimode</a:t>
            </a:r>
            <a:r>
              <a:rPr dirty="0" sz="1400" spc="7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05152026 </a:t>
            </a:r>
            <a:r>
              <a:rPr dirty="0" sz="1400">
                <a:latin typeface="Calibri"/>
                <a:cs typeface="Calibri"/>
              </a:rPr>
              <a:t>Vara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FM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Winlink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857 </a:t>
            </a:r>
            <a:r>
              <a:rPr dirty="0" sz="1400">
                <a:latin typeface="Calibri"/>
                <a:cs typeface="Calibri"/>
              </a:rPr>
              <a:t>Vara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100">
                <a:latin typeface="Calibri"/>
                <a:cs typeface="Calibri"/>
              </a:rPr>
              <a:t>HF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Winlink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857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2708" y="1218402"/>
            <a:ext cx="37134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Winlink</a:t>
            </a:r>
            <a:r>
              <a:rPr dirty="0" sz="1200" spc="60" b="1">
                <a:latin typeface="Calibri"/>
                <a:cs typeface="Calibri"/>
              </a:rPr>
              <a:t> </a:t>
            </a:r>
            <a:r>
              <a:rPr dirty="0" sz="1200" spc="65" b="1">
                <a:latin typeface="Calibri"/>
                <a:cs typeface="Calibri"/>
              </a:rPr>
              <a:t>Setup</a:t>
            </a:r>
            <a:r>
              <a:rPr dirty="0" sz="1200" spc="60" b="1">
                <a:latin typeface="Calibri"/>
                <a:cs typeface="Calibri"/>
              </a:rPr>
              <a:t> </a:t>
            </a:r>
            <a:r>
              <a:rPr dirty="0" sz="1200" spc="45" b="1">
                <a:latin typeface="Calibri"/>
                <a:cs typeface="Calibri"/>
              </a:rPr>
              <a:t>Conﬁguration</a:t>
            </a:r>
            <a:r>
              <a:rPr dirty="0" sz="1200" spc="60" b="1">
                <a:latin typeface="Calibri"/>
                <a:cs typeface="Calibri"/>
              </a:rPr>
              <a:t> </a:t>
            </a:r>
            <a:r>
              <a:rPr dirty="0" sz="1200" spc="-50" b="1">
                <a:latin typeface="Calibri"/>
                <a:cs typeface="Calibri"/>
              </a:rPr>
              <a:t>–</a:t>
            </a:r>
            <a:r>
              <a:rPr dirty="0" sz="1200" spc="6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KD0WAU</a:t>
            </a:r>
            <a:r>
              <a:rPr dirty="0" sz="1200" spc="70" b="1">
                <a:latin typeface="Calibri"/>
                <a:cs typeface="Calibri"/>
              </a:rPr>
              <a:t> </a:t>
            </a:r>
            <a:r>
              <a:rPr dirty="0" sz="1200" spc="-50" b="1">
                <a:latin typeface="Calibri"/>
                <a:cs typeface="Calibri"/>
              </a:rPr>
              <a:t>–</a:t>
            </a:r>
            <a:r>
              <a:rPr dirty="0" sz="1200" spc="6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B.</a:t>
            </a:r>
            <a:r>
              <a:rPr dirty="0" sz="1200" spc="60" b="1">
                <a:latin typeface="Calibri"/>
                <a:cs typeface="Calibri"/>
              </a:rPr>
              <a:t> Schlueter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9827" y="1542287"/>
          <a:ext cx="7915909" cy="3857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5715"/>
                <a:gridCol w="916305"/>
                <a:gridCol w="1313814"/>
                <a:gridCol w="1086485"/>
                <a:gridCol w="1199514"/>
                <a:gridCol w="2038985"/>
              </a:tblGrid>
              <a:tr h="513080">
                <a:tc>
                  <a:txBody>
                    <a:bodyPr/>
                    <a:lstStyle/>
                    <a:p>
                      <a:pPr algn="ctr" marR="59690">
                        <a:lnSpc>
                          <a:spcPts val="1405"/>
                        </a:lnSpc>
                      </a:pPr>
                      <a:r>
                        <a:rPr dirty="0" sz="1200" spc="35">
                          <a:latin typeface="Calibri"/>
                          <a:cs typeface="Calibri"/>
                        </a:rPr>
                        <a:t>Service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405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Radio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ts val="1405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Platform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ts val="1405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Interface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092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Cables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405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Software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016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Required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ts val="1405"/>
                        </a:lnSpc>
                      </a:pPr>
                      <a:r>
                        <a:rPr dirty="0" sz="1200" spc="20">
                          <a:latin typeface="Calibri"/>
                          <a:cs typeface="Calibri"/>
                        </a:rPr>
                        <a:t>Transmission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Activity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5770">
                <a:tc>
                  <a:txBody>
                    <a:bodyPr/>
                    <a:lstStyle/>
                    <a:p>
                      <a:pPr algn="ctr" marR="136525">
                        <a:lnSpc>
                          <a:spcPts val="140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Vara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FM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Gateway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05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Kenwood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FM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V71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40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Both</a:t>
                      </a:r>
                      <a:r>
                        <a:rPr dirty="0" sz="12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Gateways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6675" marR="130175">
                        <a:lnSpc>
                          <a:spcPct val="1096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Windows</a:t>
                      </a:r>
                      <a:r>
                        <a:rPr dirty="0" sz="120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11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Mini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75">
                          <a:latin typeface="Calibri"/>
                          <a:cs typeface="Calibri"/>
                        </a:rPr>
                        <a:t>Disc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45">
                          <a:latin typeface="Calibri"/>
                          <a:cs typeface="Calibri"/>
                        </a:rPr>
                        <a:t>GB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51 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used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05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Kenwood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Digirig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RMS</a:t>
                      </a:r>
                      <a:r>
                        <a:rPr dirty="0" sz="12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Packet,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Vara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FM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0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FM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Gateway</a:t>
                      </a:r>
                      <a:r>
                        <a:rPr dirty="0" sz="12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Uses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VHf</a:t>
                      </a:r>
                      <a:r>
                        <a:rPr dirty="0" sz="12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to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7945" marR="69850">
                        <a:lnSpc>
                          <a:spcPct val="109700"/>
                        </a:lnSpc>
                        <a:spcBef>
                          <a:spcPts val="5"/>
                        </a:spcBef>
                      </a:pPr>
                      <a:r>
                        <a:rPr dirty="0" sz="1200" spc="30">
                          <a:latin typeface="Calibri"/>
                          <a:cs typeface="Calibri"/>
                        </a:rPr>
                        <a:t>receive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">
                          <a:latin typeface="Calibri"/>
                          <a:cs typeface="Calibri"/>
                        </a:rPr>
                        <a:t>transmissions</a:t>
                      </a:r>
                      <a:r>
                        <a:rPr dirty="0" sz="12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sends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75">
                          <a:latin typeface="Calibri"/>
                          <a:cs typeface="Calibri"/>
                        </a:rPr>
                        <a:t>CMS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over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Internet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using</a:t>
                      </a:r>
                      <a:r>
                        <a:rPr dirty="0" sz="12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Telnet.</a:t>
                      </a:r>
                      <a:r>
                        <a:rPr dirty="0" sz="1200" spc="3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Internet</a:t>
                      </a:r>
                      <a:r>
                        <a:rPr dirty="0" sz="12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down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will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send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over</a:t>
                      </a:r>
                      <a:r>
                        <a:rPr dirty="0" sz="12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HF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if </a:t>
                      </a:r>
                      <a:r>
                        <a:rPr dirty="0" sz="1200" spc="45">
                          <a:latin typeface="Calibri"/>
                          <a:cs typeface="Calibri"/>
                        </a:rPr>
                        <a:t>connected</a:t>
                      </a:r>
                      <a:r>
                        <a:rPr dirty="0" sz="12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(Hybrid</a:t>
                      </a:r>
                      <a:r>
                        <a:rPr dirty="0" sz="12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station).</a:t>
                      </a:r>
                      <a:r>
                        <a:rPr dirty="0" sz="12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HF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will</a:t>
                      </a:r>
                      <a:r>
                        <a:rPr dirty="0" sz="12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either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hold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reject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received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transmission.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marR="149225">
                        <a:lnSpc>
                          <a:spcPts val="141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Vara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HF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Gateway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141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Yaesu</a:t>
                      </a:r>
                      <a:r>
                        <a:rPr dirty="0" sz="1200" spc="1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FT-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857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1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Yaesu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Digirig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1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RMS</a:t>
                      </a:r>
                      <a:r>
                        <a:rPr dirty="0" sz="12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Trimode,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8580" marR="288290">
                        <a:lnSpc>
                          <a:spcPts val="1580"/>
                        </a:lnSpc>
                        <a:spcBef>
                          <a:spcPts val="6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VaraHF,</a:t>
                      </a:r>
                      <a:r>
                        <a:rPr dirty="0" sz="12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RMS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Relay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15"/>
                        </a:lnSpc>
                      </a:pPr>
                      <a:r>
                        <a:rPr dirty="0" sz="1200" spc="45">
                          <a:latin typeface="Calibri"/>
                          <a:cs typeface="Calibri"/>
                        </a:rPr>
                        <a:t>Receives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over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80">
                          <a:latin typeface="Calibri"/>
                          <a:cs typeface="Calibri"/>
                        </a:rPr>
                        <a:t>HF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and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7945" marR="130175">
                        <a:lnSpc>
                          <a:spcPts val="1580"/>
                        </a:lnSpc>
                        <a:spcBef>
                          <a:spcPts val="65"/>
                        </a:spcBef>
                      </a:pPr>
                      <a:r>
                        <a:rPr dirty="0" sz="1200" spc="10">
                          <a:latin typeface="Calibri"/>
                          <a:cs typeface="Calibri"/>
                        </a:rPr>
                        <a:t>transmits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over</a:t>
                      </a:r>
                      <a:r>
                        <a:rPr dirty="0" sz="12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Internet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if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Internet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down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will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50">
                          <a:latin typeface="Calibri"/>
                          <a:cs typeface="Calibri"/>
                        </a:rPr>
                        <a:t>send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over 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HF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 marR="154305">
                        <a:lnSpc>
                          <a:spcPts val="1405"/>
                        </a:lnSpc>
                      </a:pPr>
                      <a:r>
                        <a:rPr dirty="0" sz="1200" spc="65">
                          <a:latin typeface="Calibri"/>
                          <a:cs typeface="Calibri"/>
                        </a:rPr>
                        <a:t>Local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Post</a:t>
                      </a:r>
                      <a:r>
                        <a:rPr dirty="0" sz="12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Office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0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Yaesu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FT-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857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0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Latop</a:t>
                      </a:r>
                      <a:r>
                        <a:rPr dirty="0" sz="12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80">
                          <a:latin typeface="Calibri"/>
                          <a:cs typeface="Calibri"/>
                        </a:rPr>
                        <a:t>HP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Pavilion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Windows</a:t>
                      </a:r>
                      <a:r>
                        <a:rPr dirty="0" sz="12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12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TB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0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Yaesu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Digirig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RMS</a:t>
                      </a:r>
                      <a:r>
                        <a:rPr dirty="0" sz="12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Packet,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8580" marR="227329">
                        <a:lnSpc>
                          <a:spcPct val="11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Vara FM,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RMS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Relay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0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Turn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off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Internet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all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radios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during</a:t>
                      </a:r>
                      <a:r>
                        <a:rPr dirty="0" sz="12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testing</a:t>
                      </a:r>
                      <a:r>
                        <a:rPr dirty="0" sz="12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2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Post</a:t>
                      </a:r>
                      <a:r>
                        <a:rPr dirty="0" sz="12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Office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83112"/>
            <a:ext cx="4552315" cy="1276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14145">
              <a:lnSpc>
                <a:spcPct val="143000"/>
              </a:lnSpc>
              <a:spcBef>
                <a:spcPts val="100"/>
              </a:spcBef>
            </a:pPr>
            <a:r>
              <a:rPr dirty="0" sz="2000" spc="60" b="1">
                <a:latin typeface="Calibri"/>
                <a:cs typeface="Calibri"/>
              </a:rPr>
              <a:t>Where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85" b="1">
                <a:latin typeface="Calibri"/>
                <a:cs typeface="Calibri"/>
              </a:rPr>
              <a:t>and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85" b="1">
                <a:latin typeface="Calibri"/>
                <a:cs typeface="Calibri"/>
              </a:rPr>
              <a:t>How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to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90" b="1">
                <a:latin typeface="Calibri"/>
                <a:cs typeface="Calibri"/>
              </a:rPr>
              <a:t>Practice </a:t>
            </a:r>
            <a:r>
              <a:rPr dirty="0" sz="2000" spc="70" b="1">
                <a:latin typeface="Calibri"/>
                <a:cs typeface="Calibri"/>
              </a:rPr>
              <a:t>Winlink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spc="70" b="1">
                <a:latin typeface="Calibri"/>
                <a:cs typeface="Calibri"/>
              </a:rPr>
              <a:t>Wednesday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u="sng" sz="1600" spc="-10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  <a:hlinkClick r:id="rId2"/>
              </a:rPr>
              <a:t>https://winlinkwednesday.net/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5100703"/>
            <a:ext cx="1650364" cy="2686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600" spc="55" b="1">
                <a:latin typeface="Calibri"/>
                <a:cs typeface="Calibri"/>
              </a:rPr>
              <a:t>Participation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Map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1885188"/>
            <a:ext cx="5943600" cy="31211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5495544"/>
            <a:ext cx="5943600" cy="31196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614145"/>
            <a:ext cx="54006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60" b="1">
                <a:latin typeface="Calibri"/>
                <a:cs typeface="Calibri"/>
              </a:rPr>
              <a:t>North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55" b="1">
                <a:latin typeface="Calibri"/>
                <a:cs typeface="Calibri"/>
              </a:rPr>
              <a:t>Texas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90" b="1">
                <a:latin typeface="Calibri"/>
                <a:cs typeface="Calibri"/>
              </a:rPr>
              <a:t>–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110" b="1">
                <a:latin typeface="Calibri"/>
                <a:cs typeface="Calibri"/>
              </a:rPr>
              <a:t>NVIS</a:t>
            </a:r>
            <a:r>
              <a:rPr dirty="0" sz="2000" spc="370" b="1">
                <a:latin typeface="Calibri"/>
                <a:cs typeface="Calibri"/>
              </a:rPr>
              <a:t> </a:t>
            </a:r>
            <a:r>
              <a:rPr dirty="0" sz="2000" spc="70" b="1">
                <a:latin typeface="Calibri"/>
                <a:cs typeface="Calibri"/>
              </a:rPr>
              <a:t>antenna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55" b="1">
                <a:latin typeface="Calibri"/>
                <a:cs typeface="Calibri"/>
              </a:rPr>
              <a:t>group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65" b="1">
                <a:latin typeface="Calibri"/>
                <a:cs typeface="Calibri"/>
              </a:rPr>
              <a:t>on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55" b="1">
                <a:latin typeface="Calibri"/>
                <a:cs typeface="Calibri"/>
              </a:rPr>
              <a:t>groups.io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4490219"/>
            <a:ext cx="4309745" cy="878840"/>
          </a:xfrm>
          <a:prstGeom prst="rect">
            <a:avLst/>
          </a:prstGeom>
        </p:spPr>
        <p:txBody>
          <a:bodyPr wrap="square" lIns="0" tIns="1828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000" spc="95" b="1">
                <a:latin typeface="Calibri"/>
                <a:cs typeface="Calibri"/>
              </a:rPr>
              <a:t>Emergency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114" b="1">
                <a:latin typeface="Calibri"/>
                <a:cs typeface="Calibri"/>
              </a:rPr>
              <a:t>Communications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Training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u="sng" sz="1600" spc="50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  <a:hlinkClick r:id="rId2"/>
              </a:rPr>
              <a:t>https://emcomm-</a:t>
            </a:r>
            <a:r>
              <a:rPr dirty="0" u="sng" sz="1600" spc="-10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  <a:hlinkClick r:id="rId2"/>
              </a:rPr>
              <a:t>training.org/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1080516"/>
            <a:ext cx="5943600" cy="31196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5864352"/>
            <a:ext cx="5943600" cy="31211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98915"/>
            <a:ext cx="5943574" cy="274672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028884" y="627611"/>
            <a:ext cx="2841625" cy="0"/>
          </a:xfrm>
          <a:custGeom>
            <a:avLst/>
            <a:gdLst/>
            <a:ahLst/>
            <a:cxnLst/>
            <a:rect l="l" t="t" r="r" b="b"/>
            <a:pathLst>
              <a:path w="2841625" h="0">
                <a:moveTo>
                  <a:pt x="0" y="0"/>
                </a:moveTo>
                <a:lnTo>
                  <a:pt x="28415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88787" y="1903097"/>
            <a:ext cx="2928620" cy="0"/>
          </a:xfrm>
          <a:custGeom>
            <a:avLst/>
            <a:gdLst/>
            <a:ahLst/>
            <a:cxnLst/>
            <a:rect l="l" t="t" r="r" b="b"/>
            <a:pathLst>
              <a:path w="2928620" h="0">
                <a:moveTo>
                  <a:pt x="0" y="0"/>
                </a:moveTo>
                <a:lnTo>
                  <a:pt x="2928359" y="0"/>
                </a:lnTo>
              </a:path>
            </a:pathLst>
          </a:custGeom>
          <a:ln w="403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93188" y="2881848"/>
            <a:ext cx="3573779" cy="118110"/>
          </a:xfrm>
          <a:custGeom>
            <a:avLst/>
            <a:gdLst/>
            <a:ahLst/>
            <a:cxnLst/>
            <a:rect l="l" t="t" r="r" b="b"/>
            <a:pathLst>
              <a:path w="3573779" h="118110">
                <a:moveTo>
                  <a:pt x="0" y="0"/>
                </a:moveTo>
                <a:lnTo>
                  <a:pt x="3573591" y="0"/>
                </a:lnTo>
                <a:lnTo>
                  <a:pt x="3573591" y="118071"/>
                </a:lnTo>
                <a:lnTo>
                  <a:pt x="0" y="1180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30413" y="3270242"/>
            <a:ext cx="3486785" cy="0"/>
          </a:xfrm>
          <a:custGeom>
            <a:avLst/>
            <a:gdLst/>
            <a:ahLst/>
            <a:cxnLst/>
            <a:rect l="l" t="t" r="r" b="b"/>
            <a:pathLst>
              <a:path w="3486785" h="0">
                <a:moveTo>
                  <a:pt x="0" y="0"/>
                </a:moveTo>
                <a:lnTo>
                  <a:pt x="34867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1147" y="3751850"/>
            <a:ext cx="3723004" cy="0"/>
          </a:xfrm>
          <a:custGeom>
            <a:avLst/>
            <a:gdLst/>
            <a:ahLst/>
            <a:cxnLst/>
            <a:rect l="l" t="t" r="r" b="b"/>
            <a:pathLst>
              <a:path w="3723004" h="0">
                <a:moveTo>
                  <a:pt x="0" y="0"/>
                </a:moveTo>
                <a:lnTo>
                  <a:pt x="372249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29164" y="630793"/>
            <a:ext cx="1582420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">
                <a:solidFill>
                  <a:srgbClr val="414248"/>
                </a:solidFill>
                <a:latin typeface="Arial"/>
                <a:cs typeface="Arial"/>
              </a:rPr>
              <a:t>fi</a:t>
            </a:r>
            <a:r>
              <a:rPr dirty="0" sz="400">
                <a:solidFill>
                  <a:srgbClr val="44487E"/>
                </a:solidFill>
                <a:latin typeface="Arial"/>
                <a:cs typeface="Arial"/>
              </a:rPr>
              <a:t>l</a:t>
            </a:r>
            <a:r>
              <a:rPr dirty="0" sz="400">
                <a:solidFill>
                  <a:srgbClr val="414248"/>
                </a:solidFill>
                <a:latin typeface="Arial"/>
                <a:cs typeface="Arial"/>
              </a:rPr>
              <a:t>e</a:t>
            </a:r>
            <a:r>
              <a:rPr dirty="0" sz="400" spc="370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414248"/>
                </a:solidFill>
                <a:latin typeface="Arial"/>
                <a:cs typeface="Arial"/>
              </a:rPr>
              <a:t>.!::dit</a:t>
            </a:r>
            <a:r>
              <a:rPr dirty="0" sz="400" spc="395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414248"/>
                </a:solidFill>
                <a:latin typeface="Arial"/>
                <a:cs typeface="Arial"/>
              </a:rPr>
              <a:t>Yiew</a:t>
            </a:r>
            <a:r>
              <a:rPr dirty="0" sz="400" spc="390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414248"/>
                </a:solidFill>
                <a:latin typeface="Arial"/>
                <a:cs typeface="Arial"/>
              </a:rPr>
              <a:t>Hi�tory</a:t>
            </a:r>
            <a:r>
              <a:rPr dirty="0" sz="400" spc="409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414248"/>
                </a:solidFill>
                <a:latin typeface="Arial"/>
                <a:cs typeface="Arial"/>
              </a:rPr>
              <a:t>ftookmarks</a:t>
            </a:r>
            <a:r>
              <a:rPr dirty="0" sz="400" spc="409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414248"/>
                </a:solidFill>
                <a:latin typeface="Arial"/>
                <a:cs typeface="Arial"/>
              </a:rPr>
              <a:t>£rofiles</a:t>
            </a:r>
            <a:r>
              <a:rPr dirty="0" sz="400" spc="385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414248"/>
                </a:solidFill>
                <a:latin typeface="Arial"/>
                <a:cs typeface="Arial"/>
              </a:rPr>
              <a:t>Iools</a:t>
            </a:r>
            <a:r>
              <a:rPr dirty="0" sz="400" spc="330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sz="400" spc="-20">
                <a:solidFill>
                  <a:srgbClr val="414248"/>
                </a:solidFill>
                <a:latin typeface="Arial"/>
                <a:cs typeface="Arial"/>
              </a:rPr>
              <a:t>.!::!elp</a:t>
            </a:r>
            <a:endParaRPr sz="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11471" y="633597"/>
            <a:ext cx="29146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965" algn="l"/>
              </a:tabLst>
            </a:pPr>
            <a:r>
              <a:rPr dirty="0" sz="400" spc="-25">
                <a:solidFill>
                  <a:srgbClr val="414248"/>
                </a:solidFill>
                <a:latin typeface="Arial"/>
                <a:cs typeface="Arial"/>
              </a:rPr>
              <a:t>ell</a:t>
            </a:r>
            <a:r>
              <a:rPr dirty="0" sz="400">
                <a:solidFill>
                  <a:srgbClr val="414248"/>
                </a:solidFill>
                <a:latin typeface="Arial"/>
                <a:cs typeface="Arial"/>
              </a:rPr>
              <a:t>	</a:t>
            </a:r>
            <a:r>
              <a:rPr dirty="0" sz="500" spc="-50">
                <a:solidFill>
                  <a:srgbClr val="414248"/>
                </a:solidFill>
                <a:latin typeface="Times New Roman"/>
                <a:cs typeface="Times New Roman"/>
              </a:rPr>
              <a:t>X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2046" y="782437"/>
            <a:ext cx="92329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b="1">
                <a:solidFill>
                  <a:srgbClr val="565459"/>
                </a:solidFill>
                <a:latin typeface="Arial"/>
                <a:cs typeface="Arial"/>
              </a:rPr>
              <a:t>[:j</a:t>
            </a:r>
            <a:r>
              <a:rPr dirty="0" sz="600" spc="425" b="1">
                <a:solidFill>
                  <a:srgbClr val="565459"/>
                </a:solidFill>
                <a:latin typeface="Arial"/>
                <a:cs typeface="Arial"/>
              </a:rPr>
              <a:t>  </a:t>
            </a:r>
            <a:r>
              <a:rPr dirty="0" sz="400">
                <a:solidFill>
                  <a:srgbClr val="414248"/>
                </a:solidFill>
                <a:latin typeface="Arial"/>
                <a:cs typeface="Arial"/>
              </a:rPr>
              <a:t>Origina</a:t>
            </a:r>
            <a:r>
              <a:rPr dirty="0" sz="400">
                <a:solidFill>
                  <a:srgbClr val="44487E"/>
                </a:solidFill>
                <a:latin typeface="Arial"/>
                <a:cs typeface="Arial"/>
              </a:rPr>
              <a:t>l</a:t>
            </a:r>
            <a:r>
              <a:rPr dirty="0" sz="400" spc="15">
                <a:solidFill>
                  <a:srgbClr val="44487E"/>
                </a:solidFill>
                <a:latin typeface="Arial"/>
                <a:cs typeface="Arial"/>
              </a:rPr>
              <a:t> </a:t>
            </a:r>
            <a:r>
              <a:rPr dirty="0" sz="450" spc="-25" b="1">
                <a:solidFill>
                  <a:srgbClr val="414248"/>
                </a:solidFill>
                <a:latin typeface="Arial"/>
                <a:cs typeface="Arial"/>
              </a:rPr>
              <a:t>Win</a:t>
            </a:r>
            <a:r>
              <a:rPr dirty="0" sz="450" spc="-25" b="1">
                <a:solidFill>
                  <a:srgbClr val="64443F"/>
                </a:solidFill>
                <a:latin typeface="Arial"/>
                <a:cs typeface="Arial"/>
              </a:rPr>
              <a:t>l</a:t>
            </a:r>
            <a:r>
              <a:rPr dirty="0" sz="450" spc="-25" b="1">
                <a:solidFill>
                  <a:srgbClr val="414248"/>
                </a:solidFill>
                <a:latin typeface="Arial"/>
                <a:cs typeface="Arial"/>
              </a:rPr>
              <a:t>ink</a:t>
            </a:r>
            <a:r>
              <a:rPr dirty="0" sz="450" spc="-45" b="1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sz="400" spc="-10">
                <a:solidFill>
                  <a:srgbClr val="414248"/>
                </a:solidFill>
                <a:latin typeface="Arial"/>
                <a:cs typeface="Arial"/>
              </a:rPr>
              <a:t>Wednesday</a:t>
            </a:r>
            <a:endParaRPr sz="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19151" y="815478"/>
            <a:ext cx="19050" cy="69850"/>
          </a:xfrm>
          <a:custGeom>
            <a:avLst/>
            <a:gdLst/>
            <a:ahLst/>
            <a:cxnLst/>
            <a:rect l="l" t="t" r="r" b="b"/>
            <a:pathLst>
              <a:path w="19050" h="69850">
                <a:moveTo>
                  <a:pt x="18612" y="69471"/>
                </a:moveTo>
                <a:lnTo>
                  <a:pt x="0" y="69471"/>
                </a:lnTo>
                <a:lnTo>
                  <a:pt x="0" y="0"/>
                </a:lnTo>
                <a:lnTo>
                  <a:pt x="18612" y="0"/>
                </a:lnTo>
                <a:lnTo>
                  <a:pt x="18612" y="69471"/>
                </a:lnTo>
                <a:close/>
              </a:path>
            </a:pathLst>
          </a:custGeom>
          <a:solidFill>
            <a:srgbClr val="E6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055447" y="760235"/>
            <a:ext cx="234442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2030" algn="l"/>
              </a:tabLst>
            </a:pPr>
            <a:r>
              <a:rPr dirty="0" sz="400" spc="10">
                <a:solidFill>
                  <a:srgbClr val="414248"/>
                </a:solidFill>
                <a:latin typeface="Arial"/>
                <a:cs typeface="Arial"/>
              </a:rPr>
              <a:t>X</a:t>
            </a:r>
            <a:r>
              <a:rPr dirty="0" sz="400" spc="360">
                <a:solidFill>
                  <a:srgbClr val="414248"/>
                </a:solidFill>
                <a:latin typeface="Arial"/>
                <a:cs typeface="Arial"/>
              </a:rPr>
              <a:t>  </a:t>
            </a:r>
            <a:r>
              <a:rPr dirty="0" sz="400" spc="10">
                <a:solidFill>
                  <a:srgbClr val="6E6E6E"/>
                </a:solidFill>
                <a:latin typeface="Arial"/>
                <a:cs typeface="Arial"/>
              </a:rPr>
              <a:t>:: </a:t>
            </a:r>
            <a:r>
              <a:rPr dirty="0" sz="400" spc="10">
                <a:solidFill>
                  <a:srgbClr val="414248"/>
                </a:solidFill>
                <a:latin typeface="Arial"/>
                <a:cs typeface="Arial"/>
              </a:rPr>
              <a:t>Winlink</a:t>
            </a:r>
            <a:r>
              <a:rPr dirty="0" sz="400" spc="35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414248"/>
                </a:solidFill>
                <a:latin typeface="Arial"/>
                <a:cs typeface="Arial"/>
              </a:rPr>
              <a:t>Thursdays::</a:t>
            </a:r>
            <a:r>
              <a:rPr dirty="0" sz="400" spc="20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414248"/>
                </a:solidFill>
                <a:latin typeface="Arial"/>
                <a:cs typeface="Arial"/>
              </a:rPr>
              <a:t>EmComm</a:t>
            </a:r>
            <a:r>
              <a:rPr dirty="0" sz="400">
                <a:solidFill>
                  <a:srgbClr val="242326"/>
                </a:solidFill>
                <a:latin typeface="Arial"/>
                <a:cs typeface="Arial"/>
              </a:rPr>
              <a:t>-</a:t>
            </a:r>
            <a:r>
              <a:rPr dirty="0" sz="400" spc="10">
                <a:solidFill>
                  <a:srgbClr val="414248"/>
                </a:solidFill>
                <a:latin typeface="Arial"/>
                <a:cs typeface="Arial"/>
              </a:rPr>
              <a:t>Tr</a:t>
            </a:r>
            <a:r>
              <a:rPr dirty="0" sz="400" spc="10">
                <a:solidFill>
                  <a:srgbClr val="A5A5A5"/>
                </a:solidFill>
                <a:latin typeface="Arial"/>
                <a:cs typeface="Arial"/>
              </a:rPr>
              <a:t>a</a:t>
            </a:r>
            <a:r>
              <a:rPr dirty="0" sz="400" spc="70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400" spc="10">
                <a:solidFill>
                  <a:srgbClr val="414248"/>
                </a:solidFill>
                <a:latin typeface="Arial"/>
                <a:cs typeface="Arial"/>
              </a:rPr>
              <a:t>X</a:t>
            </a:r>
            <a:r>
              <a:rPr dirty="0" sz="400" spc="380">
                <a:solidFill>
                  <a:srgbClr val="414248"/>
                </a:solidFill>
                <a:latin typeface="Arial"/>
                <a:cs typeface="Arial"/>
              </a:rPr>
              <a:t>  </a:t>
            </a:r>
            <a:r>
              <a:rPr dirty="0" sz="400" spc="10">
                <a:solidFill>
                  <a:srgbClr val="5D99AE"/>
                </a:solidFill>
                <a:latin typeface="Arial"/>
                <a:cs typeface="Arial"/>
              </a:rPr>
              <a:t>�</a:t>
            </a:r>
            <a:r>
              <a:rPr dirty="0" sz="400" spc="425">
                <a:solidFill>
                  <a:srgbClr val="5D99AE"/>
                </a:solidFill>
                <a:latin typeface="Arial"/>
                <a:cs typeface="Arial"/>
              </a:rPr>
              <a:t> </a:t>
            </a:r>
            <a:r>
              <a:rPr dirty="0" sz="400" spc="10">
                <a:solidFill>
                  <a:srgbClr val="414248"/>
                </a:solidFill>
                <a:latin typeface="Arial"/>
                <a:cs typeface="Arial"/>
              </a:rPr>
              <a:t>North</a:t>
            </a:r>
            <a:r>
              <a:rPr dirty="0" sz="400" spc="10">
                <a:solidFill>
                  <a:srgbClr val="242326"/>
                </a:solidFill>
                <a:latin typeface="Arial"/>
                <a:cs typeface="Arial"/>
              </a:rPr>
              <a:t>-</a:t>
            </a:r>
            <a:r>
              <a:rPr dirty="0" sz="400" spc="10">
                <a:solidFill>
                  <a:srgbClr val="414248"/>
                </a:solidFill>
                <a:latin typeface="Arial"/>
                <a:cs typeface="Arial"/>
              </a:rPr>
              <a:t>Texas</a:t>
            </a:r>
            <a:r>
              <a:rPr dirty="0" sz="400" spc="10">
                <a:solidFill>
                  <a:srgbClr val="242326"/>
                </a:solidFill>
                <a:latin typeface="Arial"/>
                <a:cs typeface="Arial"/>
              </a:rPr>
              <a:t>-</a:t>
            </a:r>
            <a:r>
              <a:rPr dirty="0" sz="400" spc="10">
                <a:solidFill>
                  <a:srgbClr val="414248"/>
                </a:solidFill>
                <a:latin typeface="Arial"/>
                <a:cs typeface="Arial"/>
              </a:rPr>
              <a:t>NVtS</a:t>
            </a:r>
            <a:r>
              <a:rPr dirty="0" sz="400" spc="10">
                <a:solidFill>
                  <a:srgbClr val="242326"/>
                </a:solidFill>
                <a:latin typeface="Arial"/>
                <a:cs typeface="Arial"/>
              </a:rPr>
              <a:t>-</a:t>
            </a:r>
            <a:r>
              <a:rPr dirty="0" sz="400" spc="10">
                <a:solidFill>
                  <a:srgbClr val="414248"/>
                </a:solidFill>
                <a:latin typeface="Arial"/>
                <a:cs typeface="Arial"/>
              </a:rPr>
              <a:t>Net@group</a:t>
            </a:r>
            <a:r>
              <a:rPr dirty="0" sz="400" spc="10">
                <a:solidFill>
                  <a:srgbClr val="A5A5A5"/>
                </a:solidFill>
                <a:latin typeface="Arial"/>
                <a:cs typeface="Arial"/>
              </a:rPr>
              <a:t>s</a:t>
            </a:r>
            <a:r>
              <a:rPr dirty="0" sz="400" spc="20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400" spc="-50">
                <a:solidFill>
                  <a:srgbClr val="414248"/>
                </a:solidFill>
                <a:latin typeface="Arial"/>
                <a:cs typeface="Arial"/>
              </a:rPr>
              <a:t>X</a:t>
            </a:r>
            <a:r>
              <a:rPr dirty="0" sz="400">
                <a:solidFill>
                  <a:srgbClr val="414248"/>
                </a:solidFill>
                <a:latin typeface="Arial"/>
                <a:cs typeface="Arial"/>
              </a:rPr>
              <a:t>	</a:t>
            </a:r>
            <a:r>
              <a:rPr dirty="0" sz="750" spc="-50">
                <a:solidFill>
                  <a:srgbClr val="565459"/>
                </a:solidFill>
                <a:latin typeface="Times New Roman"/>
                <a:cs typeface="Times New Roman"/>
              </a:rPr>
              <a:t>+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87045" y="1676240"/>
            <a:ext cx="2921000" cy="927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05">
                <a:solidFill>
                  <a:srgbClr val="414248"/>
                </a:solidFill>
                <a:latin typeface="Arial"/>
                <a:cs typeface="Arial"/>
              </a:rPr>
              <a:t>Winlink</a:t>
            </a:r>
            <a:r>
              <a:rPr dirty="0" sz="950" spc="-20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sz="950" spc="-150">
                <a:solidFill>
                  <a:srgbClr val="414248"/>
                </a:solidFill>
                <a:latin typeface="Arial"/>
                <a:cs typeface="Arial"/>
              </a:rPr>
              <a:t>Thursdays:</a:t>
            </a:r>
            <a:r>
              <a:rPr dirty="0" sz="950" spc="25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sz="950" spc="-175">
                <a:solidFill>
                  <a:srgbClr val="414248"/>
                </a:solidFill>
                <a:latin typeface="Arial"/>
                <a:cs typeface="Arial"/>
              </a:rPr>
              <a:t>Now</a:t>
            </a:r>
            <a:r>
              <a:rPr dirty="0" sz="950" spc="-10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sz="950" spc="-165">
                <a:solidFill>
                  <a:srgbClr val="414248"/>
                </a:solidFill>
                <a:latin typeface="Arial"/>
                <a:cs typeface="Arial"/>
              </a:rPr>
              <a:t>Every</a:t>
            </a:r>
            <a:r>
              <a:rPr dirty="0" sz="950" spc="-20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sz="950" spc="-155">
                <a:solidFill>
                  <a:srgbClr val="414248"/>
                </a:solidFill>
                <a:latin typeface="Arial"/>
                <a:cs typeface="Arial"/>
              </a:rPr>
              <a:t>Week,</a:t>
            </a:r>
            <a:r>
              <a:rPr dirty="0" sz="950" spc="-10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sz="950" spc="-80">
                <a:solidFill>
                  <a:srgbClr val="414248"/>
                </a:solidFill>
                <a:latin typeface="Arial"/>
                <a:cs typeface="Arial"/>
              </a:rPr>
              <a:t>Still</a:t>
            </a:r>
            <a:r>
              <a:rPr dirty="0" sz="950" spc="5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sz="950" spc="-165">
                <a:solidFill>
                  <a:srgbClr val="414248"/>
                </a:solidFill>
                <a:latin typeface="Arial"/>
                <a:cs typeface="Arial"/>
              </a:rPr>
              <a:t>Always</a:t>
            </a:r>
            <a:r>
              <a:rPr dirty="0" sz="950" spc="-15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414248"/>
                </a:solidFill>
                <a:latin typeface="Arial"/>
                <a:cs typeface="Arial"/>
              </a:rPr>
              <a:t>Optional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950">
              <a:latin typeface="Arial"/>
              <a:cs typeface="Arial"/>
            </a:endParaRPr>
          </a:p>
          <a:p>
            <a:pPr marL="344805">
              <a:lnSpc>
                <a:spcPct val="100000"/>
              </a:lnSpc>
            </a:pPr>
            <a:r>
              <a:rPr dirty="0" u="heavy" sz="700" spc="-45">
                <a:solidFill>
                  <a:srgbClr val="28249A"/>
                </a:solidFill>
                <a:uFill>
                  <a:solidFill>
                    <a:srgbClr val="0E05E4"/>
                  </a:solidFill>
                </a:uFill>
                <a:latin typeface="Times New Roman"/>
                <a:cs typeface="Times New Roman"/>
              </a:rPr>
              <a:t>[</a:t>
            </a:r>
            <a:r>
              <a:rPr dirty="0" u="heavy" sz="700" spc="-45">
                <a:solidFill>
                  <a:srgbClr val="342BC1"/>
                </a:solidFill>
                <a:uFill>
                  <a:solidFill>
                    <a:srgbClr val="0E05E4"/>
                  </a:solidFill>
                </a:uFill>
                <a:latin typeface="Times New Roman"/>
                <a:cs typeface="Times New Roman"/>
              </a:rPr>
              <a:t>C</a:t>
            </a:r>
            <a:r>
              <a:rPr dirty="0" u="heavy" sz="700" spc="-45">
                <a:solidFill>
                  <a:srgbClr val="0E05E4"/>
                </a:solidFill>
                <a:uFill>
                  <a:solidFill>
                    <a:srgbClr val="0E05E4"/>
                  </a:solidFill>
                </a:uFill>
                <a:latin typeface="Times New Roman"/>
                <a:cs typeface="Times New Roman"/>
              </a:rPr>
              <a:t>l</a:t>
            </a:r>
            <a:r>
              <a:rPr dirty="0" u="heavy" sz="700" spc="-45">
                <a:solidFill>
                  <a:srgbClr val="0A21D1"/>
                </a:solidFill>
                <a:uFill>
                  <a:solidFill>
                    <a:srgbClr val="0E05E4"/>
                  </a:solidFill>
                </a:uFill>
                <a:latin typeface="Times New Roman"/>
                <a:cs typeface="Times New Roman"/>
              </a:rPr>
              <a:t>i</a:t>
            </a:r>
            <a:r>
              <a:rPr dirty="0" u="heavy" sz="700" spc="-45">
                <a:solidFill>
                  <a:srgbClr val="342BC1"/>
                </a:solidFill>
                <a:uFill>
                  <a:solidFill>
                    <a:srgbClr val="0E05E4"/>
                  </a:solidFill>
                </a:uFill>
                <a:latin typeface="Times New Roman"/>
                <a:cs typeface="Times New Roman"/>
              </a:rPr>
              <a:t>c</a:t>
            </a:r>
            <a:r>
              <a:rPr dirty="0" u="heavy" sz="700" spc="-45">
                <a:solidFill>
                  <a:srgbClr val="1A0FCD"/>
                </a:solidFill>
                <a:uFill>
                  <a:solidFill>
                    <a:srgbClr val="0E05E4"/>
                  </a:solidFill>
                </a:uFill>
                <a:latin typeface="Times New Roman"/>
                <a:cs typeface="Times New Roman"/>
              </a:rPr>
              <a:t>k</a:t>
            </a:r>
            <a:r>
              <a:rPr dirty="0" u="heavy" sz="700" spc="-45">
                <a:solidFill>
                  <a:srgbClr val="342BC1"/>
                </a:solidFill>
                <a:uFill>
                  <a:solidFill>
                    <a:srgbClr val="0E05E4"/>
                  </a:solidFill>
                </a:uFill>
                <a:latin typeface="Times New Roman"/>
                <a:cs typeface="Times New Roman"/>
              </a:rPr>
              <a:t>o</a:t>
            </a:r>
            <a:r>
              <a:rPr dirty="0" u="heavy" sz="700" spc="-45">
                <a:solidFill>
                  <a:srgbClr val="1A0FCD"/>
                </a:solidFill>
                <a:uFill>
                  <a:solidFill>
                    <a:srgbClr val="0E05E4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u="heavy" sz="700" spc="-45">
                <a:solidFill>
                  <a:srgbClr val="342BC1"/>
                </a:solidFill>
                <a:uFill>
                  <a:solidFill>
                    <a:srgbClr val="0E05E4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heavy" sz="700" spc="-45">
                <a:solidFill>
                  <a:srgbClr val="1A0FCD"/>
                </a:solidFill>
                <a:uFill>
                  <a:solidFill>
                    <a:srgbClr val="0E05E4"/>
                  </a:solidFill>
                </a:uFill>
                <a:latin typeface="Times New Roman"/>
                <a:cs typeface="Times New Roman"/>
              </a:rPr>
              <a:t>b</a:t>
            </a:r>
            <a:r>
              <a:rPr dirty="0" u="heavy" sz="700" spc="-45">
                <a:solidFill>
                  <a:srgbClr val="342BC1"/>
                </a:solidFill>
                <a:uFill>
                  <a:solidFill>
                    <a:srgbClr val="0E05E4"/>
                  </a:solidFill>
                </a:uFill>
                <a:latin typeface="Times New Roman"/>
                <a:cs typeface="Times New Roman"/>
              </a:rPr>
              <a:t>ove</a:t>
            </a:r>
            <a:r>
              <a:rPr dirty="0" u="heavy" sz="750" spc="-45">
                <a:solidFill>
                  <a:srgbClr val="0E05E4"/>
                </a:solidFill>
                <a:uFill>
                  <a:solidFill>
                    <a:srgbClr val="0E05E4"/>
                  </a:solidFill>
                </a:uFill>
                <a:latin typeface="Arial"/>
                <a:cs typeface="Arial"/>
              </a:rPr>
              <a:t>►</a:t>
            </a:r>
            <a:r>
              <a:rPr dirty="0" u="heavy" sz="700" spc="-45">
                <a:solidFill>
                  <a:srgbClr val="342BC1"/>
                </a:solidFill>
                <a:uFill>
                  <a:solidFill>
                    <a:srgbClr val="0E05E4"/>
                  </a:solidFill>
                </a:uFill>
                <a:latin typeface="Times New Roman"/>
                <a:cs typeface="Times New Roman"/>
              </a:rPr>
              <a:t>o</a:t>
            </a:r>
            <a:r>
              <a:rPr dirty="0" u="heavy" sz="700" spc="-45">
                <a:solidFill>
                  <a:srgbClr val="1A16AA"/>
                </a:solidFill>
                <a:uFill>
                  <a:solidFill>
                    <a:srgbClr val="0E05E4"/>
                  </a:solidFill>
                </a:uFill>
                <a:latin typeface="Times New Roman"/>
                <a:cs typeface="Times New Roman"/>
              </a:rPr>
              <a:t>r</a:t>
            </a:r>
            <a:r>
              <a:rPr dirty="0" u="heavy" sz="700" spc="-80">
                <a:solidFill>
                  <a:srgbClr val="1A16AA"/>
                </a:solidFill>
                <a:uFill>
                  <a:solidFill>
                    <a:srgbClr val="0E05E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700" spc="-50">
                <a:solidFill>
                  <a:srgbClr val="1A16AA"/>
                </a:solidFill>
                <a:uFill>
                  <a:solidFill>
                    <a:srgbClr val="0E05E4"/>
                  </a:solidFill>
                </a:uFill>
                <a:latin typeface="Times New Roman"/>
                <a:cs typeface="Times New Roman"/>
              </a:rPr>
              <a:t>t</a:t>
            </a:r>
            <a:r>
              <a:rPr dirty="0" u="heavy" sz="700" spc="-50">
                <a:solidFill>
                  <a:srgbClr val="0A21D1"/>
                </a:solidFill>
                <a:uFill>
                  <a:solidFill>
                    <a:srgbClr val="0E05E4"/>
                  </a:solidFill>
                </a:uFill>
                <a:latin typeface="Times New Roman"/>
                <a:cs typeface="Times New Roman"/>
              </a:rPr>
              <a:t>hi</a:t>
            </a:r>
            <a:r>
              <a:rPr dirty="0" u="heavy" sz="700" spc="-50">
                <a:solidFill>
                  <a:srgbClr val="342BC1"/>
                </a:solidFill>
                <a:uFill>
                  <a:solidFill>
                    <a:srgbClr val="0E05E4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u="heavy" sz="700" spc="-55">
                <a:solidFill>
                  <a:srgbClr val="342BC1"/>
                </a:solidFill>
                <a:uFill>
                  <a:solidFill>
                    <a:srgbClr val="0E05E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700" spc="-55">
                <a:solidFill>
                  <a:srgbClr val="0E05E4"/>
                </a:solidFill>
                <a:uFill>
                  <a:solidFill>
                    <a:srgbClr val="0E05E4"/>
                  </a:solidFill>
                </a:uFill>
                <a:latin typeface="Times New Roman"/>
                <a:cs typeface="Times New Roman"/>
              </a:rPr>
              <a:t>link</a:t>
            </a:r>
            <a:r>
              <a:rPr dirty="0" u="none" sz="700" spc="204">
                <a:solidFill>
                  <a:srgbClr val="0E05E4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40">
                <a:solidFill>
                  <a:srgbClr val="1A0FCD"/>
                </a:solidFill>
                <a:latin typeface="Times New Roman"/>
                <a:cs typeface="Times New Roman"/>
              </a:rPr>
              <a:t>t</a:t>
            </a:r>
            <a:r>
              <a:rPr dirty="0" u="none" sz="700" spc="-40">
                <a:solidFill>
                  <a:srgbClr val="342BC1"/>
                </a:solidFill>
                <a:latin typeface="Times New Roman"/>
                <a:cs typeface="Times New Roman"/>
              </a:rPr>
              <a:t>o</a:t>
            </a:r>
            <a:r>
              <a:rPr dirty="0" u="heavy" sz="700" spc="-40">
                <a:solidFill>
                  <a:srgbClr val="342BC1"/>
                </a:solidFill>
                <a:uFill>
                  <a:solidFill>
                    <a:srgbClr val="1A0FCD"/>
                  </a:solidFill>
                </a:uFill>
                <a:latin typeface="Times New Roman"/>
                <a:cs typeface="Times New Roman"/>
              </a:rPr>
              <a:t>ex</a:t>
            </a:r>
            <a:r>
              <a:rPr dirty="0" u="heavy" sz="700" spc="-40">
                <a:solidFill>
                  <a:srgbClr val="1A16AA"/>
                </a:solidFill>
                <a:uFill>
                  <a:solidFill>
                    <a:srgbClr val="1A0FCD"/>
                  </a:solidFill>
                </a:uFill>
                <a:latin typeface="Times New Roman"/>
                <a:cs typeface="Times New Roman"/>
              </a:rPr>
              <a:t>p</a:t>
            </a:r>
            <a:r>
              <a:rPr dirty="0" u="heavy" sz="700" spc="-40">
                <a:solidFill>
                  <a:srgbClr val="342BC1"/>
                </a:solidFill>
                <a:uFill>
                  <a:solidFill>
                    <a:srgbClr val="1A0FCD"/>
                  </a:solidFill>
                </a:uFill>
                <a:latin typeface="Times New Roman"/>
                <a:cs typeface="Times New Roman"/>
              </a:rPr>
              <a:t>and</a:t>
            </a:r>
            <a:r>
              <a:rPr dirty="0" u="heavy" sz="700" spc="-55">
                <a:solidFill>
                  <a:srgbClr val="342BC1"/>
                </a:solidFill>
                <a:uFill>
                  <a:solidFill>
                    <a:srgbClr val="1A0FC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700" spc="-50">
                <a:solidFill>
                  <a:srgbClr val="1A16AA"/>
                </a:solidFill>
                <a:uFill>
                  <a:solidFill>
                    <a:srgbClr val="1A0FCD"/>
                  </a:solidFill>
                </a:uFill>
                <a:latin typeface="Times New Roman"/>
                <a:cs typeface="Times New Roman"/>
              </a:rPr>
              <a:t>i</a:t>
            </a:r>
            <a:r>
              <a:rPr dirty="0" u="heavy" sz="700" spc="-50">
                <a:solidFill>
                  <a:srgbClr val="342BC1"/>
                </a:solidFill>
                <a:uFill>
                  <a:solidFill>
                    <a:srgbClr val="1A0FCD"/>
                  </a:solidFill>
                </a:uFill>
                <a:latin typeface="Times New Roman"/>
                <a:cs typeface="Times New Roman"/>
              </a:rPr>
              <a:t>ts</a:t>
            </a:r>
            <a:r>
              <a:rPr dirty="0" u="heavy" sz="700" spc="-85">
                <a:solidFill>
                  <a:srgbClr val="342BC1"/>
                </a:solidFill>
                <a:uFill>
                  <a:solidFill>
                    <a:srgbClr val="1A0FC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700" spc="-10">
                <a:solidFill>
                  <a:srgbClr val="342BC1"/>
                </a:solidFill>
                <a:uFill>
                  <a:solidFill>
                    <a:srgbClr val="1A0FCD"/>
                  </a:solidFill>
                </a:uFill>
                <a:latin typeface="Times New Roman"/>
                <a:cs typeface="Times New Roman"/>
              </a:rPr>
              <a:t>co</a:t>
            </a:r>
            <a:r>
              <a:rPr dirty="0" u="heavy" sz="700" spc="-10">
                <a:solidFill>
                  <a:srgbClr val="1A16AA"/>
                </a:solidFill>
                <a:uFill>
                  <a:solidFill>
                    <a:srgbClr val="1A0FCD"/>
                  </a:solidFill>
                </a:uFill>
                <a:latin typeface="Times New Roman"/>
                <a:cs typeface="Times New Roman"/>
              </a:rPr>
              <a:t>nt</a:t>
            </a:r>
            <a:r>
              <a:rPr dirty="0" u="heavy" sz="700" spc="-10">
                <a:solidFill>
                  <a:srgbClr val="342BC1"/>
                </a:solidFill>
                <a:uFill>
                  <a:solidFill>
                    <a:srgbClr val="1A0FCD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heavy" sz="700" spc="-10">
                <a:solidFill>
                  <a:srgbClr val="1A16AA"/>
                </a:solidFill>
                <a:uFill>
                  <a:solidFill>
                    <a:srgbClr val="1A0FCD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u="heavy" sz="700" spc="-10">
                <a:solidFill>
                  <a:srgbClr val="342BC1"/>
                </a:solidFill>
                <a:uFill>
                  <a:solidFill>
                    <a:srgbClr val="1A0FCD"/>
                  </a:solidFill>
                </a:uFill>
                <a:latin typeface="Times New Roman"/>
                <a:cs typeface="Times New Roman"/>
              </a:rPr>
              <a:t>ts</a:t>
            </a:r>
            <a:r>
              <a:rPr dirty="0" u="none" sz="700" spc="-10">
                <a:solidFill>
                  <a:srgbClr val="1A0FCD"/>
                </a:solidFill>
                <a:latin typeface="Times New Roman"/>
                <a:cs typeface="Times New Roman"/>
              </a:rPr>
              <a:t>]</a:t>
            </a:r>
            <a:endParaRPr sz="700">
              <a:latin typeface="Times New Roman"/>
              <a:cs typeface="Times New Roman"/>
            </a:endParaRPr>
          </a:p>
          <a:p>
            <a:pPr marL="342265">
              <a:lnSpc>
                <a:spcPct val="100000"/>
              </a:lnSpc>
              <a:spcBef>
                <a:spcPts val="220"/>
              </a:spcBef>
            </a:pPr>
            <a:r>
              <a:rPr dirty="0" u="heavy" sz="950" spc="-204">
                <a:solidFill>
                  <a:srgbClr val="1A0FCD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E</a:t>
            </a:r>
            <a:r>
              <a:rPr dirty="0" u="heavy" sz="950" spc="-204">
                <a:solidFill>
                  <a:srgbClr val="342BC1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mComm</a:t>
            </a:r>
            <a:r>
              <a:rPr dirty="0" u="heavy" sz="950" spc="-204">
                <a:solidFill>
                  <a:srgbClr val="1A0FCD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-</a:t>
            </a:r>
            <a:r>
              <a:rPr dirty="0" u="heavy" sz="950" spc="-155">
                <a:solidFill>
                  <a:srgbClr val="1A0FCD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T</a:t>
            </a:r>
            <a:r>
              <a:rPr dirty="0" u="heavy" sz="950" spc="-155">
                <a:solidFill>
                  <a:srgbClr val="421AE2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r</a:t>
            </a:r>
            <a:r>
              <a:rPr dirty="0" u="heavy" sz="950" spc="-155">
                <a:solidFill>
                  <a:srgbClr val="342BC1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950" spc="-155">
                <a:solidFill>
                  <a:srgbClr val="28249A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i</a:t>
            </a:r>
            <a:r>
              <a:rPr dirty="0" u="heavy" sz="950" spc="-155">
                <a:solidFill>
                  <a:srgbClr val="342BC1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n</a:t>
            </a:r>
            <a:r>
              <a:rPr dirty="0" u="heavy" sz="950" spc="-155">
                <a:solidFill>
                  <a:srgbClr val="421AE2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i</a:t>
            </a:r>
            <a:r>
              <a:rPr dirty="0" u="heavy" sz="950" spc="-155">
                <a:solidFill>
                  <a:srgbClr val="342BC1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ngJ1IgAnnounces</a:t>
            </a:r>
            <a:r>
              <a:rPr dirty="0" u="heavy" sz="950" spc="75">
                <a:solidFill>
                  <a:srgbClr val="342BC1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950" spc="-180">
                <a:solidFill>
                  <a:srgbClr val="342BC1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new</a:t>
            </a:r>
            <a:r>
              <a:rPr dirty="0" u="heavy" sz="950" spc="-10">
                <a:solidFill>
                  <a:srgbClr val="342BC1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950" spc="-180">
                <a:solidFill>
                  <a:srgbClr val="342BC1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Week</a:t>
            </a:r>
            <a:r>
              <a:rPr dirty="0" u="heavy" sz="950" spc="-180">
                <a:solidFill>
                  <a:srgbClr val="28249A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i</a:t>
            </a:r>
            <a:r>
              <a:rPr dirty="0" u="heavy" sz="950" spc="-180">
                <a:solidFill>
                  <a:srgbClr val="342BC1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�Practice</a:t>
            </a:r>
            <a:r>
              <a:rPr dirty="0" u="heavy" sz="950" spc="130">
                <a:solidFill>
                  <a:srgbClr val="342BC1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950" spc="-165">
                <a:solidFill>
                  <a:srgbClr val="342BC1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exercises</a:t>
            </a:r>
            <a:r>
              <a:rPr dirty="0" u="heavy" sz="950" spc="90">
                <a:solidFill>
                  <a:srgbClr val="342BC1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950" spc="-60">
                <a:solidFill>
                  <a:srgbClr val="342BC1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for</a:t>
            </a:r>
            <a:endParaRPr sz="950">
              <a:latin typeface="Arial"/>
              <a:cs typeface="Arial"/>
            </a:endParaRPr>
          </a:p>
          <a:p>
            <a:pPr marL="345440">
              <a:lnSpc>
                <a:spcPct val="100000"/>
              </a:lnSpc>
              <a:spcBef>
                <a:spcPts val="135"/>
              </a:spcBef>
            </a:pPr>
            <a:r>
              <a:rPr dirty="0" u="heavy" sz="900" spc="-10">
                <a:solidFill>
                  <a:srgbClr val="342BC1"/>
                </a:solidFill>
                <a:uFill>
                  <a:solidFill>
                    <a:srgbClr val="502FDD"/>
                  </a:solidFill>
                </a:uFill>
                <a:latin typeface="Arial"/>
                <a:cs typeface="Arial"/>
              </a:rPr>
              <a:t>2026</a:t>
            </a:r>
            <a:r>
              <a:rPr dirty="0" u="none" sz="900" spc="-10">
                <a:solidFill>
                  <a:srgbClr val="502FDD"/>
                </a:solidFill>
                <a:latin typeface="Arial"/>
                <a:cs typeface="Arial"/>
              </a:rPr>
              <a:t>!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88346" y="3062030"/>
            <a:ext cx="3307715" cy="630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94"/>
              </a:lnSpc>
              <a:spcBef>
                <a:spcPts val="100"/>
              </a:spcBef>
            </a:pPr>
            <a:r>
              <a:rPr dirty="0" u="heavy" sz="950" spc="-114">
                <a:solidFill>
                  <a:srgbClr val="414248"/>
                </a:solidFill>
                <a:uFill>
                  <a:solidFill>
                    <a:srgbClr val="414248"/>
                  </a:solidFill>
                </a:uFill>
                <a:latin typeface="Arial"/>
                <a:cs typeface="Arial"/>
              </a:rPr>
              <a:t>Win</a:t>
            </a:r>
            <a:r>
              <a:rPr dirty="0" u="heavy" sz="950" spc="-114">
                <a:solidFill>
                  <a:srgbClr val="1F4666"/>
                </a:solidFill>
                <a:uFill>
                  <a:solidFill>
                    <a:srgbClr val="414248"/>
                  </a:solidFill>
                </a:uFill>
                <a:latin typeface="Arial"/>
                <a:cs typeface="Arial"/>
              </a:rPr>
              <a:t>l</a:t>
            </a:r>
            <a:r>
              <a:rPr dirty="0" u="heavy" sz="950" spc="-114">
                <a:solidFill>
                  <a:srgbClr val="414248"/>
                </a:solidFill>
                <a:uFill>
                  <a:solidFill>
                    <a:srgbClr val="414248"/>
                  </a:solidFill>
                </a:uFill>
                <a:latin typeface="Arial"/>
                <a:cs typeface="Arial"/>
              </a:rPr>
              <a:t>inkThursdays:</a:t>
            </a:r>
            <a:r>
              <a:rPr dirty="0" u="none" sz="950" spc="5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u="none" sz="950" spc="-175">
                <a:solidFill>
                  <a:srgbClr val="42342F"/>
                </a:solidFill>
                <a:latin typeface="Arial"/>
                <a:cs typeface="Arial"/>
              </a:rPr>
              <a:t>How</a:t>
            </a:r>
            <a:r>
              <a:rPr dirty="0" u="none" sz="950" spc="-15">
                <a:solidFill>
                  <a:srgbClr val="42342F"/>
                </a:solidFill>
                <a:latin typeface="Arial"/>
                <a:cs typeface="Arial"/>
              </a:rPr>
              <a:t> </a:t>
            </a:r>
            <a:r>
              <a:rPr dirty="0" u="none" sz="950" spc="-185">
                <a:solidFill>
                  <a:srgbClr val="414248"/>
                </a:solidFill>
                <a:latin typeface="Arial"/>
                <a:cs typeface="Arial"/>
              </a:rPr>
              <a:t>Do</a:t>
            </a:r>
            <a:r>
              <a:rPr dirty="0" u="none" sz="950" spc="-60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u="none" sz="950" spc="-175">
                <a:solidFill>
                  <a:srgbClr val="414248"/>
                </a:solidFill>
                <a:latin typeface="Arial"/>
                <a:cs typeface="Arial"/>
              </a:rPr>
              <a:t>They</a:t>
            </a:r>
            <a:r>
              <a:rPr dirty="0" u="none" sz="950" spc="-5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u="none" sz="950" spc="-20">
                <a:solidFill>
                  <a:srgbClr val="414248"/>
                </a:solidFill>
                <a:latin typeface="Arial"/>
                <a:cs typeface="Arial"/>
              </a:rPr>
              <a:t>Work?</a:t>
            </a:r>
            <a:endParaRPr sz="950">
              <a:latin typeface="Arial"/>
              <a:cs typeface="Arial"/>
            </a:endParaRPr>
          </a:p>
          <a:p>
            <a:pPr marL="54610">
              <a:lnSpc>
                <a:spcPts val="2635"/>
              </a:lnSpc>
            </a:pPr>
            <a:r>
              <a:rPr dirty="0" sz="2400" b="1">
                <a:solidFill>
                  <a:srgbClr val="0877B1"/>
                </a:solidFill>
                <a:latin typeface="Times New Roman"/>
                <a:cs typeface="Times New Roman"/>
              </a:rPr>
              <a:t>iJ</a:t>
            </a:r>
            <a:r>
              <a:rPr dirty="0" sz="2400" spc="-310" b="1">
                <a:solidFill>
                  <a:srgbClr val="0877B1"/>
                </a:solidFill>
                <a:latin typeface="Times New Roman"/>
                <a:cs typeface="Times New Roman"/>
              </a:rPr>
              <a:t> </a:t>
            </a:r>
            <a:r>
              <a:rPr dirty="0" u="sng" sz="2400" spc="434">
                <a:solidFill>
                  <a:srgbClr val="0877B1"/>
                </a:solidFill>
                <a:uFill>
                  <a:solidFill>
                    <a:srgbClr val="0776B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sz="2400" spc="-160">
                <a:solidFill>
                  <a:srgbClr val="0877B1"/>
                </a:solidFill>
                <a:latin typeface="Times New Roman"/>
                <a:cs typeface="Times New Roman"/>
              </a:rPr>
              <a:t>,.</a:t>
            </a:r>
            <a:r>
              <a:rPr dirty="0" u="none" sz="950" spc="-160">
                <a:solidFill>
                  <a:srgbClr val="414248"/>
                </a:solidFill>
                <a:latin typeface="Arial"/>
                <a:cs typeface="Arial"/>
              </a:rPr>
              <a:t>Step</a:t>
            </a:r>
            <a:r>
              <a:rPr dirty="0" u="none" sz="950" spc="-45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u="none" sz="950" spc="-110">
                <a:solidFill>
                  <a:srgbClr val="414248"/>
                </a:solidFill>
                <a:latin typeface="Arial"/>
                <a:cs typeface="Arial"/>
              </a:rPr>
              <a:t>One:</a:t>
            </a:r>
            <a:r>
              <a:rPr dirty="0" u="none" sz="950" spc="175">
                <a:solidFill>
                  <a:srgbClr val="414248"/>
                </a:solidFill>
                <a:latin typeface="Arial"/>
                <a:cs typeface="Arial"/>
              </a:rPr>
              <a:t> </a:t>
            </a:r>
            <a:r>
              <a:rPr dirty="0" u="heavy" sz="950" spc="-145">
                <a:solidFill>
                  <a:srgbClr val="1A0FCD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Fi</a:t>
            </a:r>
            <a:r>
              <a:rPr dirty="0" u="heavy" sz="950" spc="-145">
                <a:solidFill>
                  <a:srgbClr val="414248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.</a:t>
            </a:r>
            <a:r>
              <a:rPr dirty="0" u="heavy" sz="950" spc="-145">
                <a:solidFill>
                  <a:srgbClr val="0E05E4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nd</a:t>
            </a:r>
            <a:r>
              <a:rPr dirty="0" u="heavy" sz="950" spc="-145">
                <a:solidFill>
                  <a:srgbClr val="1A0FCD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your</a:t>
            </a:r>
            <a:r>
              <a:rPr dirty="0" u="heavy" sz="950" spc="-145">
                <a:solidFill>
                  <a:srgbClr val="414248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'</a:t>
            </a:r>
            <a:r>
              <a:rPr dirty="0" u="heavy" sz="950" spc="-145">
                <a:solidFill>
                  <a:srgbClr val="1A0FCD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Cle�ri�ghouse</a:t>
            </a:r>
            <a:r>
              <a:rPr dirty="0" u="heavy" sz="950" spc="30">
                <a:solidFill>
                  <a:srgbClr val="1A0FCD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950" spc="-100">
                <a:solidFill>
                  <a:srgbClr val="0E05E4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Tact</a:t>
            </a:r>
            <a:r>
              <a:rPr dirty="0" u="heavy" sz="950" spc="-200">
                <a:solidFill>
                  <a:srgbClr val="0E05E4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i</a:t>
            </a:r>
            <a:r>
              <a:rPr dirty="0" u="heavy" sz="950" spc="-555">
                <a:solidFill>
                  <a:srgbClr val="414248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_</a:t>
            </a:r>
            <a:r>
              <a:rPr dirty="0" u="heavy" sz="950" spc="-100">
                <a:solidFill>
                  <a:srgbClr val="0E05E4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c</a:t>
            </a:r>
            <a:r>
              <a:rPr dirty="0" u="heavy" sz="950" spc="-355">
                <a:solidFill>
                  <a:srgbClr val="0E05E4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950" spc="-625">
                <a:solidFill>
                  <a:srgbClr val="0E05E4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w</a:t>
            </a:r>
            <a:r>
              <a:rPr dirty="0" u="heavy" sz="950" spc="-90">
                <a:solidFill>
                  <a:srgbClr val="0E05E4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l</a:t>
            </a:r>
            <a:r>
              <a:rPr dirty="0" u="heavy" sz="950" spc="165">
                <a:solidFill>
                  <a:srgbClr val="0E05E4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950" spc="-60">
                <a:solidFill>
                  <a:srgbClr val="0E05E4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inlink</a:t>
            </a:r>
            <a:r>
              <a:rPr dirty="0" u="heavy" sz="950" spc="-60">
                <a:solidFill>
                  <a:srgbClr val="1A0FCD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Addre</a:t>
            </a:r>
            <a:r>
              <a:rPr dirty="0" u="heavy" sz="950" spc="-60">
                <a:solidFill>
                  <a:srgbClr val="342BC1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ss</a:t>
            </a:r>
            <a:r>
              <a:rPr dirty="0" u="heavy" sz="950" spc="-60">
                <a:solidFill>
                  <a:srgbClr val="0E05E4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here</a:t>
            </a:r>
            <a:r>
              <a:rPr dirty="0" u="heavy" sz="950" spc="-60">
                <a:solidFill>
                  <a:srgbClr val="4F41CD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.</a:t>
            </a:r>
            <a:r>
              <a:rPr dirty="0" u="heavy" sz="950" spc="-60">
                <a:solidFill>
                  <a:srgbClr val="1A0FCD"/>
                </a:solidFill>
                <a:uFill>
                  <a:solidFill>
                    <a:srgbClr val="342BC1"/>
                  </a:solidFill>
                </a:uFill>
                <a:latin typeface="Arial"/>
                <a:cs typeface="Arial"/>
              </a:rPr>
              <a:t>.</a:t>
            </a:r>
            <a:r>
              <a:rPr dirty="0" u="none" sz="950" spc="-60">
                <a:solidFill>
                  <a:srgbClr val="342BC1"/>
                </a:solidFill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  <a:p>
            <a:pPr marL="111125">
              <a:lnSpc>
                <a:spcPct val="100000"/>
              </a:lnSpc>
              <a:spcBef>
                <a:spcPts val="90"/>
              </a:spcBef>
            </a:pPr>
            <a:r>
              <a:rPr dirty="0" u="heavy" sz="700">
                <a:solidFill>
                  <a:srgbClr val="4B85A3"/>
                </a:solidFill>
                <a:uFill>
                  <a:solidFill>
                    <a:srgbClr val="21709E"/>
                  </a:solidFill>
                </a:uFill>
                <a:latin typeface="Times New Roman"/>
                <a:cs typeface="Times New Roman"/>
              </a:rPr>
              <a:t>,.,o••mo</a:t>
            </a:r>
            <a:r>
              <a:rPr dirty="0" u="heavy" sz="700">
                <a:solidFill>
                  <a:srgbClr val="21709E"/>
                </a:solidFill>
                <a:uFill>
                  <a:solidFill>
                    <a:srgbClr val="21709E"/>
                  </a:solidFill>
                </a:uFill>
                <a:latin typeface="Times New Roman"/>
                <a:cs typeface="Times New Roman"/>
              </a:rPr>
              <a:t>•</a:t>
            </a:r>
            <a:r>
              <a:rPr dirty="0" u="none" sz="700" spc="285">
                <a:solidFill>
                  <a:srgbClr val="21709E"/>
                </a:solidFill>
                <a:latin typeface="Times New Roman"/>
                <a:cs typeface="Times New Roman"/>
              </a:rPr>
              <a:t>  </a:t>
            </a:r>
            <a:r>
              <a:rPr dirty="0" u="heavy" sz="950" spc="-150">
                <a:solidFill>
                  <a:srgbClr val="414248"/>
                </a:solidFill>
                <a:uFill>
                  <a:solidFill>
                    <a:srgbClr val="414248"/>
                  </a:solidFill>
                </a:uFill>
                <a:latin typeface="Arial"/>
                <a:cs typeface="Arial"/>
              </a:rPr>
              <a:t>Step</a:t>
            </a:r>
            <a:r>
              <a:rPr dirty="0" u="heavy" sz="950">
                <a:solidFill>
                  <a:srgbClr val="414248"/>
                </a:solidFill>
                <a:uFill>
                  <a:solidFill>
                    <a:srgbClr val="4142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950" spc="-155">
                <a:solidFill>
                  <a:srgbClr val="414248"/>
                </a:solidFill>
                <a:uFill>
                  <a:solidFill>
                    <a:srgbClr val="414248"/>
                  </a:solidFill>
                </a:uFill>
                <a:latin typeface="Arial"/>
                <a:cs typeface="Arial"/>
              </a:rPr>
              <a:t>Two:</a:t>
            </a:r>
            <a:r>
              <a:rPr dirty="0" u="heavy" sz="950" spc="-50">
                <a:solidFill>
                  <a:srgbClr val="414248"/>
                </a:solidFill>
                <a:uFill>
                  <a:solidFill>
                    <a:srgbClr val="4142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950" spc="-135">
                <a:solidFill>
                  <a:srgbClr val="414248"/>
                </a:solidFill>
                <a:uFill>
                  <a:solidFill>
                    <a:srgbClr val="414248"/>
                  </a:solidFill>
                </a:uFill>
                <a:latin typeface="Arial"/>
                <a:cs typeface="Arial"/>
              </a:rPr>
              <a:t>This</a:t>
            </a:r>
            <a:r>
              <a:rPr dirty="0" u="heavy" sz="950" spc="-20">
                <a:solidFill>
                  <a:srgbClr val="414248"/>
                </a:solidFill>
                <a:uFill>
                  <a:solidFill>
                    <a:srgbClr val="4142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950" spc="-135">
                <a:solidFill>
                  <a:srgbClr val="414248"/>
                </a:solidFill>
                <a:uFill>
                  <a:solidFill>
                    <a:srgbClr val="414248"/>
                  </a:solidFill>
                </a:uFill>
                <a:latin typeface="Arial"/>
                <a:cs typeface="Arial"/>
              </a:rPr>
              <a:t>Weeks</a:t>
            </a:r>
            <a:r>
              <a:rPr dirty="0" u="heavy" sz="950" spc="10">
                <a:solidFill>
                  <a:srgbClr val="414248"/>
                </a:solidFill>
                <a:uFill>
                  <a:solidFill>
                    <a:srgbClr val="4142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950" spc="-105">
                <a:solidFill>
                  <a:srgbClr val="414248"/>
                </a:solidFill>
                <a:uFill>
                  <a:solidFill>
                    <a:srgbClr val="414248"/>
                  </a:solidFill>
                </a:uFill>
                <a:latin typeface="Arial"/>
                <a:cs typeface="Arial"/>
              </a:rPr>
              <a:t>Winlink</a:t>
            </a:r>
            <a:r>
              <a:rPr dirty="0" u="heavy" sz="950">
                <a:solidFill>
                  <a:srgbClr val="414248"/>
                </a:solidFill>
                <a:uFill>
                  <a:solidFill>
                    <a:srgbClr val="4142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950" spc="-145">
                <a:solidFill>
                  <a:srgbClr val="414248"/>
                </a:solidFill>
                <a:uFill>
                  <a:solidFill>
                    <a:srgbClr val="414248"/>
                  </a:solidFill>
                </a:uFill>
                <a:latin typeface="Arial"/>
                <a:cs typeface="Arial"/>
              </a:rPr>
              <a:t>Thursday</a:t>
            </a:r>
            <a:r>
              <a:rPr dirty="0" u="heavy" sz="950" spc="35">
                <a:solidFill>
                  <a:srgbClr val="414248"/>
                </a:solidFill>
                <a:uFill>
                  <a:solidFill>
                    <a:srgbClr val="4142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950" spc="-45">
                <a:solidFill>
                  <a:srgbClr val="414248"/>
                </a:solidFill>
                <a:uFill>
                  <a:solidFill>
                    <a:srgbClr val="414248"/>
                  </a:solidFill>
                </a:uFill>
                <a:latin typeface="Arial"/>
                <a:cs typeface="Arial"/>
              </a:rPr>
              <a:t>assignment: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1194790"/>
            <a:ext cx="5859145" cy="6437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70" b="1">
                <a:latin typeface="Calibri"/>
                <a:cs typeface="Calibri"/>
              </a:rPr>
              <a:t>Winlink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spc="55" b="1">
                <a:latin typeface="Calibri"/>
                <a:cs typeface="Calibri"/>
              </a:rPr>
              <a:t>Introduction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  <a:spcBef>
                <a:spcPts val="1985"/>
              </a:spcBef>
            </a:pPr>
            <a:r>
              <a:rPr dirty="0" sz="1600">
                <a:latin typeface="Calibri"/>
                <a:cs typeface="Calibri"/>
              </a:rPr>
              <a:t>Winlink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software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enables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operators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send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email and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35">
                <a:latin typeface="Calibri"/>
                <a:cs typeface="Calibri"/>
              </a:rPr>
              <a:t>attachments </a:t>
            </a:r>
            <a:r>
              <a:rPr dirty="0" sz="1600">
                <a:latin typeface="Calibri"/>
                <a:cs typeface="Calibri"/>
              </a:rPr>
              <a:t>over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air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waves.</a:t>
            </a:r>
            <a:r>
              <a:rPr dirty="0" sz="1600" spc="4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If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Internet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is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operating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software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85">
                <a:latin typeface="Calibri"/>
                <a:cs typeface="Calibri"/>
              </a:rPr>
              <a:t>can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45">
                <a:latin typeface="Calibri"/>
                <a:cs typeface="Calibri"/>
              </a:rPr>
              <a:t>use </a:t>
            </a:r>
            <a:r>
              <a:rPr dirty="0" sz="1600">
                <a:latin typeface="Calibri"/>
                <a:cs typeface="Calibri"/>
              </a:rPr>
              <a:t>telnet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over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Internet.</a:t>
            </a:r>
            <a:r>
              <a:rPr dirty="0" sz="1600" spc="3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When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Internet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is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down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operator </a:t>
            </a:r>
            <a:r>
              <a:rPr dirty="0" sz="1600" spc="85">
                <a:latin typeface="Calibri"/>
                <a:cs typeface="Calibri"/>
              </a:rPr>
              <a:t>uses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interfaced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radio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over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FM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and/or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100">
                <a:latin typeface="Calibri"/>
                <a:cs typeface="Calibri"/>
              </a:rPr>
              <a:t>HF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air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waves.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There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are </a:t>
            </a:r>
            <a:r>
              <a:rPr dirty="0" sz="1600">
                <a:latin typeface="Calibri"/>
                <a:cs typeface="Calibri"/>
              </a:rPr>
              <a:t>several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things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that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makes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Winlink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so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powerful:</a:t>
            </a:r>
            <a:endParaRPr sz="1600">
              <a:latin typeface="Calibri"/>
              <a:cs typeface="Calibri"/>
            </a:endParaRPr>
          </a:p>
          <a:p>
            <a:pPr marL="469900" marR="31115" indent="-228600">
              <a:lnSpc>
                <a:spcPct val="109800"/>
              </a:lnSpc>
              <a:spcBef>
                <a:spcPts val="1805"/>
              </a:spcBef>
              <a:buAutoNum type="arabicParenR"/>
              <a:tabLst>
                <a:tab pos="469900" algn="l"/>
              </a:tabLst>
            </a:pP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software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85">
                <a:latin typeface="Calibri"/>
                <a:cs typeface="Calibri"/>
              </a:rPr>
              <a:t>can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send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digital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communications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over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40">
                <a:latin typeface="Calibri"/>
                <a:cs typeface="Calibri"/>
              </a:rPr>
              <a:t>simplex </a:t>
            </a:r>
            <a:r>
              <a:rPr dirty="0" sz="1600">
                <a:latin typeface="Calibri"/>
                <a:cs typeface="Calibri"/>
              </a:rPr>
              <a:t>through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line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sight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a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peer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and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that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peer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85">
                <a:latin typeface="Calibri"/>
                <a:cs typeface="Calibri"/>
              </a:rPr>
              <a:t>can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forward </a:t>
            </a:r>
            <a:r>
              <a:rPr dirty="0" sz="1600" spc="55">
                <a:latin typeface="Calibri"/>
                <a:cs typeface="Calibri"/>
              </a:rPr>
              <a:t>communication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another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peer.</a:t>
            </a:r>
            <a:r>
              <a:rPr dirty="0" sz="1600" spc="4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This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allows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45">
                <a:latin typeface="Calibri"/>
                <a:cs typeface="Calibri"/>
              </a:rPr>
              <a:t>communication </a:t>
            </a:r>
            <a:r>
              <a:rPr dirty="0" sz="1600">
                <a:latin typeface="Calibri"/>
                <a:cs typeface="Calibri"/>
              </a:rPr>
              <a:t>over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large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distances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using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simplex.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local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amateur </a:t>
            </a:r>
            <a:r>
              <a:rPr dirty="0" sz="1600" spc="-10">
                <a:latin typeface="Calibri"/>
                <a:cs typeface="Calibri"/>
              </a:rPr>
              <a:t>radio </a:t>
            </a:r>
            <a:r>
              <a:rPr dirty="0" sz="1600">
                <a:latin typeface="Calibri"/>
                <a:cs typeface="Calibri"/>
              </a:rPr>
              <a:t>operator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only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needs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check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digipeater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box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allow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other </a:t>
            </a:r>
            <a:r>
              <a:rPr dirty="0" sz="1600">
                <a:latin typeface="Calibri"/>
                <a:cs typeface="Calibri"/>
              </a:rPr>
              <a:t>operators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 </a:t>
            </a:r>
            <a:r>
              <a:rPr dirty="0" sz="1600" spc="70">
                <a:latin typeface="Calibri"/>
                <a:cs typeface="Calibri"/>
              </a:rPr>
              <a:t>use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his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radio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for </a:t>
            </a:r>
            <a:r>
              <a:rPr dirty="0" sz="1600">
                <a:latin typeface="Calibri"/>
                <a:cs typeface="Calibri"/>
              </a:rPr>
              <a:t>FM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peer </a:t>
            </a:r>
            <a:r>
              <a:rPr dirty="0" sz="1600" spc="45">
                <a:latin typeface="Calibri"/>
                <a:cs typeface="Calibri"/>
              </a:rPr>
              <a:t>communications.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5"/>
              </a:spcBef>
              <a:buFont typeface="Calibri"/>
              <a:buAutoNum type="arabicParenR"/>
            </a:pPr>
            <a:endParaRPr sz="1600">
              <a:latin typeface="Calibri"/>
              <a:cs typeface="Calibri"/>
            </a:endParaRPr>
          </a:p>
          <a:p>
            <a:pPr marL="469900" marR="137160" indent="-228600">
              <a:lnSpc>
                <a:spcPct val="109700"/>
              </a:lnSpc>
              <a:buAutoNum type="arabicParenR"/>
              <a:tabLst>
                <a:tab pos="469900" algn="l"/>
              </a:tabLst>
            </a:pP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operator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85">
                <a:latin typeface="Calibri"/>
                <a:cs typeface="Calibri"/>
              </a:rPr>
              <a:t>can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send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their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communication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Winlink </a:t>
            </a:r>
            <a:r>
              <a:rPr dirty="0" sz="1600">
                <a:latin typeface="Calibri"/>
                <a:cs typeface="Calibri"/>
              </a:rPr>
              <a:t>Gateway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using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either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FM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HF.</a:t>
            </a:r>
            <a:r>
              <a:rPr dirty="0" sz="1600" spc="459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This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Gateway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is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provided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by </a:t>
            </a:r>
            <a:r>
              <a:rPr dirty="0" sz="1600" spc="10">
                <a:latin typeface="Calibri"/>
                <a:cs typeface="Calibri"/>
              </a:rPr>
              <a:t>volunteer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radio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operators.</a:t>
            </a:r>
            <a:r>
              <a:rPr dirty="0" sz="1600" spc="44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The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Gateway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determines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the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best </a:t>
            </a:r>
            <a:r>
              <a:rPr dirty="0" sz="1600">
                <a:latin typeface="Calibri"/>
                <a:cs typeface="Calibri"/>
              </a:rPr>
              <a:t>path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 </a:t>
            </a:r>
            <a:r>
              <a:rPr dirty="0" sz="1600" spc="60">
                <a:latin typeface="Calibri"/>
                <a:cs typeface="Calibri"/>
              </a:rPr>
              <a:t>send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communication.</a:t>
            </a:r>
            <a:r>
              <a:rPr dirty="0" sz="1600" spc="3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path </a:t>
            </a:r>
            <a:r>
              <a:rPr dirty="0" sz="1600" spc="85">
                <a:latin typeface="Calibri"/>
                <a:cs typeface="Calibri"/>
              </a:rPr>
              <a:t>can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 over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the </a:t>
            </a:r>
            <a:r>
              <a:rPr dirty="0" sz="1600">
                <a:latin typeface="Calibri"/>
                <a:cs typeface="Calibri"/>
              </a:rPr>
              <a:t>Internet,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over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FM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105">
                <a:latin typeface="Calibri"/>
                <a:cs typeface="Calibri"/>
              </a:rPr>
              <a:t>HF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airways.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600">
              <a:latin typeface="Calibri"/>
              <a:cs typeface="Calibri"/>
            </a:endParaRPr>
          </a:p>
          <a:p>
            <a:pPr marL="12700" marR="321310">
              <a:lnSpc>
                <a:spcPct val="110000"/>
              </a:lnSpc>
              <a:tabLst>
                <a:tab pos="1771014" algn="l"/>
              </a:tabLst>
            </a:pPr>
            <a:r>
              <a:rPr dirty="0" sz="1600">
                <a:latin typeface="Calibri"/>
                <a:cs typeface="Calibri"/>
              </a:rPr>
              <a:t>You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85">
                <a:latin typeface="Calibri"/>
                <a:cs typeface="Calibri"/>
              </a:rPr>
              <a:t>can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read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more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this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Global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Radio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email</a:t>
            </a:r>
            <a:r>
              <a:rPr dirty="0" sz="1600" spc="50">
                <a:latin typeface="Calibri"/>
                <a:cs typeface="Calibri"/>
              </a:rPr>
              <a:t> system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at </a:t>
            </a:r>
            <a:r>
              <a:rPr dirty="0" u="sng" sz="1600" spc="-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  <a:hlinkClick r:id="rId2"/>
              </a:rPr>
              <a:t>https://winlink.org</a:t>
            </a:r>
            <a:r>
              <a:rPr dirty="0" u="none" sz="1600">
                <a:solidFill>
                  <a:srgbClr val="467785"/>
                </a:solidFill>
                <a:latin typeface="Calibri"/>
                <a:cs typeface="Calibri"/>
              </a:rPr>
              <a:t>	</a:t>
            </a:r>
            <a:r>
              <a:rPr dirty="0" u="none" sz="1600">
                <a:latin typeface="Calibri"/>
                <a:cs typeface="Calibri"/>
              </a:rPr>
              <a:t>This</a:t>
            </a:r>
            <a:r>
              <a:rPr dirty="0" u="none" sz="1600" spc="20">
                <a:latin typeface="Calibri"/>
                <a:cs typeface="Calibri"/>
              </a:rPr>
              <a:t> </a:t>
            </a:r>
            <a:r>
              <a:rPr dirty="0" u="none" sz="1600" spc="55">
                <a:latin typeface="Calibri"/>
                <a:cs typeface="Calibri"/>
              </a:rPr>
              <a:t>system</a:t>
            </a:r>
            <a:r>
              <a:rPr dirty="0" u="none" sz="1600" spc="10">
                <a:latin typeface="Calibri"/>
                <a:cs typeface="Calibri"/>
              </a:rPr>
              <a:t> </a:t>
            </a:r>
            <a:r>
              <a:rPr dirty="0" u="none" sz="1600" spc="75">
                <a:latin typeface="Calibri"/>
                <a:cs typeface="Calibri"/>
              </a:rPr>
              <a:t>is</a:t>
            </a:r>
            <a:r>
              <a:rPr dirty="0" u="none" sz="1600" spc="20">
                <a:latin typeface="Calibri"/>
                <a:cs typeface="Calibri"/>
              </a:rPr>
              <a:t> </a:t>
            </a:r>
            <a:r>
              <a:rPr dirty="0" u="none" sz="1600" spc="45">
                <a:latin typeface="Calibri"/>
                <a:cs typeface="Calibri"/>
              </a:rPr>
              <a:t>recommended</a:t>
            </a:r>
            <a:r>
              <a:rPr dirty="0" u="none" sz="1600" spc="25">
                <a:latin typeface="Calibri"/>
                <a:cs typeface="Calibri"/>
              </a:rPr>
              <a:t> </a:t>
            </a:r>
            <a:r>
              <a:rPr dirty="0" u="none" sz="1600">
                <a:latin typeface="Calibri"/>
                <a:cs typeface="Calibri"/>
              </a:rPr>
              <a:t>in</a:t>
            </a:r>
            <a:r>
              <a:rPr dirty="0" u="none" sz="1600" spc="20">
                <a:latin typeface="Calibri"/>
                <a:cs typeface="Calibri"/>
              </a:rPr>
              <a:t> </a:t>
            </a:r>
            <a:r>
              <a:rPr dirty="0" u="none" sz="1600" spc="-10">
                <a:latin typeface="Calibri"/>
                <a:cs typeface="Calibri"/>
              </a:rPr>
              <a:t>AUXCOMM </a:t>
            </a:r>
            <a:r>
              <a:rPr dirty="0" u="none" sz="1600" spc="75">
                <a:latin typeface="Calibri"/>
                <a:cs typeface="Calibri"/>
              </a:rPr>
              <a:t>classes.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" y="6733032"/>
            <a:ext cx="5943600" cy="20320"/>
            <a:chOff x="914400" y="6733032"/>
            <a:chExt cx="5943600" cy="20320"/>
          </a:xfrm>
        </p:grpSpPr>
        <p:sp>
          <p:nvSpPr>
            <p:cNvPr id="3" name="object 3"/>
            <p:cNvSpPr/>
            <p:nvPr/>
          </p:nvSpPr>
          <p:spPr>
            <a:xfrm>
              <a:off x="914400" y="6733044"/>
              <a:ext cx="5943600" cy="20320"/>
            </a:xfrm>
            <a:custGeom>
              <a:avLst/>
              <a:gdLst/>
              <a:ahLst/>
              <a:cxnLst/>
              <a:rect l="l" t="t" r="r" b="b"/>
              <a:pathLst>
                <a:path w="5943600" h="20320">
                  <a:moveTo>
                    <a:pt x="5943600" y="0"/>
                  </a:moveTo>
                  <a:lnTo>
                    <a:pt x="5940552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0" y="16764"/>
                  </a:lnTo>
                  <a:lnTo>
                    <a:pt x="0" y="19812"/>
                  </a:lnTo>
                  <a:lnTo>
                    <a:pt x="5943600" y="19812"/>
                  </a:lnTo>
                  <a:lnTo>
                    <a:pt x="5943600" y="3048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14400" y="6736092"/>
              <a:ext cx="5943600" cy="17145"/>
            </a:xfrm>
            <a:custGeom>
              <a:avLst/>
              <a:gdLst/>
              <a:ahLst/>
              <a:cxnLst/>
              <a:rect l="l" t="t" r="r" b="b"/>
              <a:pathLst>
                <a:path w="5943600" h="17145">
                  <a:moveTo>
                    <a:pt x="5943600" y="0"/>
                  </a:moveTo>
                  <a:lnTo>
                    <a:pt x="5940539" y="0"/>
                  </a:lnTo>
                  <a:lnTo>
                    <a:pt x="5940539" y="13716"/>
                  </a:lnTo>
                  <a:lnTo>
                    <a:pt x="0" y="13716"/>
                  </a:lnTo>
                  <a:lnTo>
                    <a:pt x="0" y="16764"/>
                  </a:lnTo>
                  <a:lnTo>
                    <a:pt x="5940539" y="16764"/>
                  </a:lnTo>
                  <a:lnTo>
                    <a:pt x="5943600" y="16764"/>
                  </a:lnTo>
                  <a:lnTo>
                    <a:pt x="5943600" y="1371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914400" y="7685532"/>
            <a:ext cx="5943600" cy="20320"/>
            <a:chOff x="914400" y="7685532"/>
            <a:chExt cx="5943600" cy="20320"/>
          </a:xfrm>
        </p:grpSpPr>
        <p:sp>
          <p:nvSpPr>
            <p:cNvPr id="6" name="object 6"/>
            <p:cNvSpPr/>
            <p:nvPr/>
          </p:nvSpPr>
          <p:spPr>
            <a:xfrm>
              <a:off x="914400" y="7685544"/>
              <a:ext cx="5943600" cy="20320"/>
            </a:xfrm>
            <a:custGeom>
              <a:avLst/>
              <a:gdLst/>
              <a:ahLst/>
              <a:cxnLst/>
              <a:rect l="l" t="t" r="r" b="b"/>
              <a:pathLst>
                <a:path w="5943600" h="20320">
                  <a:moveTo>
                    <a:pt x="5943600" y="0"/>
                  </a:moveTo>
                  <a:lnTo>
                    <a:pt x="5940552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0" y="16764"/>
                  </a:lnTo>
                  <a:lnTo>
                    <a:pt x="0" y="19812"/>
                  </a:lnTo>
                  <a:lnTo>
                    <a:pt x="5943600" y="19812"/>
                  </a:lnTo>
                  <a:lnTo>
                    <a:pt x="5943600" y="3048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14400" y="7688592"/>
              <a:ext cx="5943600" cy="17145"/>
            </a:xfrm>
            <a:custGeom>
              <a:avLst/>
              <a:gdLst/>
              <a:ahLst/>
              <a:cxnLst/>
              <a:rect l="l" t="t" r="r" b="b"/>
              <a:pathLst>
                <a:path w="5943600" h="17145">
                  <a:moveTo>
                    <a:pt x="5943600" y="0"/>
                  </a:moveTo>
                  <a:lnTo>
                    <a:pt x="5940539" y="0"/>
                  </a:lnTo>
                  <a:lnTo>
                    <a:pt x="5940539" y="13716"/>
                  </a:lnTo>
                  <a:lnTo>
                    <a:pt x="0" y="13716"/>
                  </a:lnTo>
                  <a:lnTo>
                    <a:pt x="0" y="16764"/>
                  </a:lnTo>
                  <a:lnTo>
                    <a:pt x="5940539" y="16764"/>
                  </a:lnTo>
                  <a:lnTo>
                    <a:pt x="5943600" y="16764"/>
                  </a:lnTo>
                  <a:lnTo>
                    <a:pt x="5943600" y="1371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914400" y="8321040"/>
            <a:ext cx="5943600" cy="20320"/>
            <a:chOff x="914400" y="8321040"/>
            <a:chExt cx="5943600" cy="20320"/>
          </a:xfrm>
        </p:grpSpPr>
        <p:sp>
          <p:nvSpPr>
            <p:cNvPr id="9" name="object 9"/>
            <p:cNvSpPr/>
            <p:nvPr/>
          </p:nvSpPr>
          <p:spPr>
            <a:xfrm>
              <a:off x="914400" y="8321040"/>
              <a:ext cx="5943600" cy="20320"/>
            </a:xfrm>
            <a:custGeom>
              <a:avLst/>
              <a:gdLst/>
              <a:ahLst/>
              <a:cxnLst/>
              <a:rect l="l" t="t" r="r" b="b"/>
              <a:pathLst>
                <a:path w="5943600" h="20320">
                  <a:moveTo>
                    <a:pt x="5943600" y="0"/>
                  </a:moveTo>
                  <a:lnTo>
                    <a:pt x="5940539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0" y="16776"/>
                  </a:lnTo>
                  <a:lnTo>
                    <a:pt x="0" y="19812"/>
                  </a:lnTo>
                  <a:lnTo>
                    <a:pt x="5943600" y="19812"/>
                  </a:lnTo>
                  <a:lnTo>
                    <a:pt x="5943600" y="3060"/>
                  </a:lnTo>
                  <a:lnTo>
                    <a:pt x="5943600" y="12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14400" y="8324088"/>
              <a:ext cx="5943600" cy="17145"/>
            </a:xfrm>
            <a:custGeom>
              <a:avLst/>
              <a:gdLst/>
              <a:ahLst/>
              <a:cxnLst/>
              <a:rect l="l" t="t" r="r" b="b"/>
              <a:pathLst>
                <a:path w="5943600" h="17145">
                  <a:moveTo>
                    <a:pt x="5943600" y="0"/>
                  </a:moveTo>
                  <a:lnTo>
                    <a:pt x="5940539" y="0"/>
                  </a:lnTo>
                  <a:lnTo>
                    <a:pt x="5940539" y="13716"/>
                  </a:lnTo>
                  <a:lnTo>
                    <a:pt x="0" y="13716"/>
                  </a:lnTo>
                  <a:lnTo>
                    <a:pt x="0" y="16764"/>
                  </a:lnTo>
                  <a:lnTo>
                    <a:pt x="5940539" y="16764"/>
                  </a:lnTo>
                  <a:lnTo>
                    <a:pt x="5943600" y="16764"/>
                  </a:lnTo>
                  <a:lnTo>
                    <a:pt x="5943600" y="1371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901700" y="885417"/>
            <a:ext cx="5861685" cy="7644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60" b="1">
                <a:latin typeface="Calibri"/>
                <a:cs typeface="Calibri"/>
              </a:rPr>
              <a:t>What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you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85" b="1">
                <a:latin typeface="Calibri"/>
                <a:cs typeface="Calibri"/>
              </a:rPr>
              <a:t>need</a:t>
            </a:r>
            <a:r>
              <a:rPr dirty="0" sz="2000" b="1">
                <a:latin typeface="Calibri"/>
                <a:cs typeface="Calibri"/>
              </a:rPr>
              <a:t> to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95" b="1">
                <a:latin typeface="Calibri"/>
                <a:cs typeface="Calibri"/>
              </a:rPr>
              <a:t>setup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55" b="1">
                <a:latin typeface="Calibri"/>
                <a:cs typeface="Calibri"/>
              </a:rPr>
              <a:t>Winlink</a:t>
            </a:r>
            <a:endParaRPr sz="2000"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spcBef>
                <a:spcPts val="116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50">
                <a:latin typeface="Calibri"/>
                <a:cs typeface="Calibri"/>
              </a:rPr>
              <a:t> system </a:t>
            </a:r>
            <a:r>
              <a:rPr dirty="0" sz="1600">
                <a:latin typeface="Calibri"/>
                <a:cs typeface="Calibri"/>
              </a:rPr>
              <a:t>runs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a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Windows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computer.</a:t>
            </a:r>
            <a:endParaRPr sz="1600">
              <a:latin typeface="Calibri"/>
              <a:cs typeface="Calibri"/>
            </a:endParaRPr>
          </a:p>
          <a:p>
            <a:pPr marL="469900" marR="5080" indent="-228600">
              <a:lnSpc>
                <a:spcPct val="109400"/>
              </a:lnSpc>
              <a:spcBef>
                <a:spcPts val="12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600" spc="10">
                <a:latin typeface="Calibri"/>
                <a:cs typeface="Calibri"/>
              </a:rPr>
              <a:t>You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need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to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install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the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Winlink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90" b="1">
                <a:latin typeface="Calibri"/>
                <a:cs typeface="Calibri"/>
              </a:rPr>
              <a:t>Express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and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the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10" b="1">
                <a:latin typeface="Calibri"/>
                <a:cs typeface="Calibri"/>
              </a:rPr>
              <a:t>VARA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10" b="1">
                <a:latin typeface="Calibri"/>
                <a:cs typeface="Calibri"/>
              </a:rPr>
              <a:t>FM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and </a:t>
            </a:r>
            <a:r>
              <a:rPr dirty="0" sz="1600" b="1">
                <a:latin typeface="Calibri"/>
                <a:cs typeface="Calibri"/>
              </a:rPr>
              <a:t>VARA</a:t>
            </a:r>
            <a:r>
              <a:rPr dirty="0" sz="1600" spc="8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(HF)</a:t>
            </a:r>
            <a:r>
              <a:rPr dirty="0" sz="1600" spc="12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Software</a:t>
            </a:r>
            <a:r>
              <a:rPr dirty="0" sz="1600" spc="45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469900" marR="538480" indent="-228600">
              <a:lnSpc>
                <a:spcPct val="109400"/>
              </a:lnSpc>
              <a:spcBef>
                <a:spcPts val="12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600">
                <a:latin typeface="Calibri"/>
                <a:cs typeface="Calibri"/>
              </a:rPr>
              <a:t>You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will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need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register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your </a:t>
            </a:r>
            <a:r>
              <a:rPr dirty="0" sz="1600" spc="75">
                <a:latin typeface="Calibri"/>
                <a:cs typeface="Calibri"/>
              </a:rPr>
              <a:t>call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sign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Winlink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after </a:t>
            </a:r>
            <a:r>
              <a:rPr dirty="0" sz="1600" spc="10">
                <a:latin typeface="Calibri"/>
                <a:cs typeface="Calibri"/>
              </a:rPr>
              <a:t>installing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the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software.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600">
              <a:latin typeface="Calibri"/>
              <a:cs typeface="Calibri"/>
            </a:endParaRPr>
          </a:p>
          <a:p>
            <a:pPr marL="12700" marR="235585">
              <a:lnSpc>
                <a:spcPct val="110000"/>
              </a:lnSpc>
            </a:pPr>
            <a:r>
              <a:rPr dirty="0" sz="1600">
                <a:latin typeface="Calibri"/>
                <a:cs typeface="Calibri"/>
              </a:rPr>
              <a:t>It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is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45">
                <a:latin typeface="Calibri"/>
                <a:cs typeface="Calibri"/>
              </a:rPr>
              <a:t>recommended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that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you learn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how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send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Internet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email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25">
                <a:latin typeface="Calibri"/>
                <a:cs typeface="Calibri"/>
              </a:rPr>
              <a:t>and </a:t>
            </a:r>
            <a:r>
              <a:rPr dirty="0" sz="1600" spc="45">
                <a:latin typeface="Calibri"/>
                <a:cs typeface="Calibri"/>
              </a:rPr>
              <a:t>attachments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using</a:t>
            </a:r>
            <a:r>
              <a:rPr dirty="0" sz="1600">
                <a:latin typeface="Calibri"/>
                <a:cs typeface="Calibri"/>
              </a:rPr>
              <a:t> Telnet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ﬁrst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before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progressing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to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the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radio interfaces.</a:t>
            </a:r>
            <a:endParaRPr sz="1600">
              <a:latin typeface="Calibri"/>
              <a:cs typeface="Calibri"/>
            </a:endParaRPr>
          </a:p>
          <a:p>
            <a:pPr marL="12700" marR="33655">
              <a:lnSpc>
                <a:spcPct val="109800"/>
              </a:lnSpc>
              <a:spcBef>
                <a:spcPts val="795"/>
              </a:spcBef>
            </a:pPr>
            <a:r>
              <a:rPr dirty="0" sz="1600">
                <a:latin typeface="Calibri"/>
                <a:cs typeface="Calibri"/>
              </a:rPr>
              <a:t>After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setup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you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85">
                <a:latin typeface="Calibri"/>
                <a:cs typeface="Calibri"/>
              </a:rPr>
              <a:t>can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connect </a:t>
            </a:r>
            <a:r>
              <a:rPr dirty="0" sz="1600" spc="75">
                <a:latin typeface="Calibri"/>
                <a:cs typeface="Calibri"/>
              </a:rPr>
              <a:t>a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110">
                <a:latin typeface="Calibri"/>
                <a:cs typeface="Calibri"/>
              </a:rPr>
              <a:t>TNC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(sound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card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-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example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Digirig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or </a:t>
            </a:r>
            <a:r>
              <a:rPr dirty="0" sz="1600" spc="10">
                <a:latin typeface="Calibri"/>
                <a:cs typeface="Calibri"/>
              </a:rPr>
              <a:t>Signalink)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between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your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radio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and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computer.</a:t>
            </a:r>
            <a:r>
              <a:rPr dirty="0" sz="1600" spc="420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Some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newer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radios </a:t>
            </a:r>
            <a:r>
              <a:rPr dirty="0" sz="1600" spc="70">
                <a:latin typeface="Calibri"/>
                <a:cs typeface="Calibri"/>
              </a:rPr>
              <a:t>come</a:t>
            </a:r>
            <a:r>
              <a:rPr dirty="0" sz="1600" spc="10">
                <a:latin typeface="Calibri"/>
                <a:cs typeface="Calibri"/>
              </a:rPr>
              <a:t> with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a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sound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card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already installed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in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the radio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(although </a:t>
            </a:r>
            <a:r>
              <a:rPr dirty="0" sz="1600">
                <a:latin typeface="Calibri"/>
                <a:cs typeface="Calibri"/>
              </a:rPr>
              <a:t>there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instances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where this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does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not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work </a:t>
            </a:r>
            <a:r>
              <a:rPr dirty="0" sz="1600" spc="-10">
                <a:latin typeface="Calibri"/>
                <a:cs typeface="Calibri"/>
              </a:rPr>
              <a:t>well)</a:t>
            </a:r>
            <a:endParaRPr sz="1600">
              <a:latin typeface="Calibri"/>
              <a:cs typeface="Calibri"/>
            </a:endParaRPr>
          </a:p>
          <a:p>
            <a:pPr marL="12700" marR="73025">
              <a:lnSpc>
                <a:spcPct val="109700"/>
              </a:lnSpc>
              <a:spcBef>
                <a:spcPts val="800"/>
              </a:spcBef>
            </a:pP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amateur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radio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85">
                <a:latin typeface="Calibri"/>
                <a:cs typeface="Calibri"/>
              </a:rPr>
              <a:t>can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an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100">
                <a:latin typeface="Calibri"/>
                <a:cs typeface="Calibri"/>
              </a:rPr>
              <a:t>HF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FM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both.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Suggest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FM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order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establish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a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network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local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radio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operators </a:t>
            </a:r>
            <a:r>
              <a:rPr dirty="0" sz="1600" spc="50">
                <a:latin typeface="Calibri"/>
                <a:cs typeface="Calibri"/>
              </a:rPr>
              <a:t>using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peer to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peer </a:t>
            </a:r>
            <a:r>
              <a:rPr dirty="0" sz="1600" spc="-10">
                <a:latin typeface="Calibri"/>
                <a:cs typeface="Calibri"/>
              </a:rPr>
              <a:t>interfaces.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1100" spc="-10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ourier New"/>
                <a:cs typeface="Courier New"/>
                <a:hlinkClick r:id="rId2"/>
              </a:rPr>
              <a:t>https://downloads.winlink.org/User%20Programs/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[To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Parent</a:t>
            </a:r>
            <a:r>
              <a:rPr dirty="0" u="sng" sz="11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Directory]</a:t>
            </a:r>
            <a:endParaRPr sz="1100">
              <a:latin typeface="Courier New"/>
              <a:cs typeface="Courier New"/>
            </a:endParaRPr>
          </a:p>
          <a:p>
            <a:pPr marL="96520">
              <a:lnSpc>
                <a:spcPts val="1285"/>
              </a:lnSpc>
              <a:spcBef>
                <a:spcPts val="1175"/>
              </a:spcBef>
              <a:tabLst>
                <a:tab pos="933450" algn="l"/>
                <a:tab pos="2272665" algn="l"/>
              </a:tabLst>
            </a:pPr>
            <a:r>
              <a:rPr dirty="0" sz="1100" spc="-10">
                <a:latin typeface="Courier New"/>
                <a:cs typeface="Courier New"/>
              </a:rPr>
              <a:t>6/3/2023</a:t>
            </a:r>
            <a:r>
              <a:rPr dirty="0" sz="1100">
                <a:latin typeface="Courier New"/>
                <a:cs typeface="Courier New"/>
              </a:rPr>
              <a:t>	6:34</a:t>
            </a:r>
            <a:r>
              <a:rPr dirty="0" sz="1100" spc="-45">
                <a:latin typeface="Courier New"/>
                <a:cs typeface="Courier New"/>
              </a:rPr>
              <a:t> </a:t>
            </a:r>
            <a:r>
              <a:rPr dirty="0" sz="1100" spc="-25">
                <a:latin typeface="Courier New"/>
                <a:cs typeface="Courier New"/>
              </a:rPr>
              <a:t>PM</a:t>
            </a:r>
            <a:r>
              <a:rPr dirty="0" sz="1100">
                <a:latin typeface="Courier New"/>
                <a:cs typeface="Courier New"/>
              </a:rPr>
              <a:t>	</a:t>
            </a:r>
            <a:r>
              <a:rPr dirty="0" sz="1100" spc="-20">
                <a:latin typeface="Courier New"/>
                <a:cs typeface="Courier New"/>
              </a:rPr>
              <a:t>1101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ts val="1250"/>
              </a:lnSpc>
            </a:pP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README_Software_Install_Instructions.txt</a:t>
            </a:r>
            <a:endParaRPr sz="1100">
              <a:latin typeface="Courier New"/>
              <a:cs typeface="Courier New"/>
            </a:endParaRPr>
          </a:p>
          <a:p>
            <a:pPr marL="96520">
              <a:lnSpc>
                <a:spcPts val="1285"/>
              </a:lnSpc>
              <a:tabLst>
                <a:tab pos="1017269" algn="l"/>
                <a:tab pos="2020570" algn="l"/>
              </a:tabLst>
            </a:pPr>
            <a:r>
              <a:rPr dirty="0" sz="1100" spc="-10">
                <a:latin typeface="Courier New"/>
                <a:cs typeface="Courier New"/>
              </a:rPr>
              <a:t>3/13/2026</a:t>
            </a:r>
            <a:r>
              <a:rPr dirty="0" sz="1100">
                <a:latin typeface="Courier New"/>
                <a:cs typeface="Courier New"/>
              </a:rPr>
              <a:t>	1:47</a:t>
            </a:r>
            <a:r>
              <a:rPr dirty="0" sz="1100" spc="-45">
                <a:latin typeface="Courier New"/>
                <a:cs typeface="Courier New"/>
              </a:rPr>
              <a:t> </a:t>
            </a:r>
            <a:r>
              <a:rPr dirty="0" sz="1100" spc="-25">
                <a:latin typeface="Courier New"/>
                <a:cs typeface="Courier New"/>
              </a:rPr>
              <a:t>PM</a:t>
            </a:r>
            <a:r>
              <a:rPr dirty="0" sz="1100">
                <a:latin typeface="Courier New"/>
                <a:cs typeface="Courier New"/>
              </a:rPr>
              <a:t>	41095079</a:t>
            </a:r>
            <a:r>
              <a:rPr dirty="0" sz="1100" spc="-10">
                <a:latin typeface="Courier New"/>
                <a:cs typeface="Courier New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Winlink_Express_install_1-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7-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31-0.zip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190"/>
              </a:spcBef>
            </a:pP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dirty="0" u="sng" sz="1100" spc="-10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ourier New"/>
                <a:cs typeface="Courier New"/>
                <a:hlinkClick r:id="rId3"/>
              </a:rPr>
              <a:t>https://downloads.winlink.org/VARA%20Products/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190"/>
              </a:spcBef>
            </a:pP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[To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Parent</a:t>
            </a:r>
            <a:r>
              <a:rPr dirty="0" u="sng" sz="11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Directory]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5678" y="8653029"/>
            <a:ext cx="1531620" cy="352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  <a:tabLst>
                <a:tab pos="933450" algn="l"/>
              </a:tabLst>
            </a:pPr>
            <a:r>
              <a:rPr dirty="0" sz="1100" spc="-10">
                <a:latin typeface="Courier New"/>
                <a:cs typeface="Courier New"/>
              </a:rPr>
              <a:t>1/31/2026</a:t>
            </a:r>
            <a:r>
              <a:rPr dirty="0" sz="1100">
                <a:latin typeface="Courier New"/>
                <a:cs typeface="Courier New"/>
              </a:rPr>
              <a:t>	2:27</a:t>
            </a:r>
            <a:r>
              <a:rPr dirty="0" sz="1100" spc="-45">
                <a:latin typeface="Courier New"/>
                <a:cs typeface="Courier New"/>
              </a:rPr>
              <a:t> </a:t>
            </a:r>
            <a:r>
              <a:rPr dirty="0" sz="1100" spc="-25">
                <a:latin typeface="Courier New"/>
                <a:cs typeface="Courier New"/>
              </a:rPr>
              <a:t>PM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ts val="1285"/>
              </a:lnSpc>
              <a:tabLst>
                <a:tab pos="848994" algn="l"/>
              </a:tabLst>
            </a:pPr>
            <a:r>
              <a:rPr dirty="0" sz="1100" spc="-10">
                <a:latin typeface="Courier New"/>
                <a:cs typeface="Courier New"/>
              </a:rPr>
              <a:t>1/7/2026</a:t>
            </a:r>
            <a:r>
              <a:rPr dirty="0" sz="1100">
                <a:latin typeface="Courier New"/>
                <a:cs typeface="Courier New"/>
              </a:rPr>
              <a:t>	3:58</a:t>
            </a:r>
            <a:r>
              <a:rPr dirty="0" sz="1100" spc="-45">
                <a:latin typeface="Courier New"/>
                <a:cs typeface="Courier New"/>
              </a:rPr>
              <a:t> </a:t>
            </a:r>
            <a:r>
              <a:rPr dirty="0" sz="1100" spc="-25">
                <a:latin typeface="Courier New"/>
                <a:cs typeface="Courier New"/>
              </a:rPr>
              <a:t>PM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10131" y="8653029"/>
            <a:ext cx="2792095" cy="35242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 indent="83820">
              <a:lnSpc>
                <a:spcPts val="1250"/>
              </a:lnSpc>
              <a:spcBef>
                <a:spcPts val="200"/>
              </a:spcBef>
              <a:tabLst>
                <a:tab pos="2025650" algn="l"/>
              </a:tabLst>
            </a:pPr>
            <a:r>
              <a:rPr dirty="0" sz="1100">
                <a:latin typeface="Courier New"/>
                <a:cs typeface="Courier New"/>
              </a:rPr>
              <a:t>6318275</a:t>
            </a:r>
            <a:r>
              <a:rPr dirty="0" sz="1100" spc="-20">
                <a:latin typeface="Courier New"/>
                <a:cs typeface="Courier New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VARA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FM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v4.4.0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setup.zip</a:t>
            </a:r>
            <a:r>
              <a:rPr dirty="0" u="none" sz="1100" spc="-1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u="none" sz="1100">
                <a:latin typeface="Courier New"/>
                <a:cs typeface="Courier New"/>
              </a:rPr>
              <a:t>4511767</a:t>
            </a:r>
            <a:r>
              <a:rPr dirty="0" u="none" sz="1100" spc="-15">
                <a:latin typeface="Courier New"/>
                <a:cs typeface="Courier New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VARA</a:t>
            </a:r>
            <a:r>
              <a:rPr dirty="0" u="sng" sz="11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HF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v4.9.0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	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setup.zip</a:t>
            </a:r>
            <a:endParaRPr sz="1100">
              <a:latin typeface="Courier New"/>
              <a:cs typeface="Courier New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14400" y="9130283"/>
            <a:ext cx="5943600" cy="20320"/>
            <a:chOff x="914400" y="9130283"/>
            <a:chExt cx="5943600" cy="20320"/>
          </a:xfrm>
        </p:grpSpPr>
        <p:sp>
          <p:nvSpPr>
            <p:cNvPr id="15" name="object 15"/>
            <p:cNvSpPr/>
            <p:nvPr/>
          </p:nvSpPr>
          <p:spPr>
            <a:xfrm>
              <a:off x="914400" y="9130283"/>
              <a:ext cx="5943600" cy="20320"/>
            </a:xfrm>
            <a:custGeom>
              <a:avLst/>
              <a:gdLst/>
              <a:ahLst/>
              <a:cxnLst/>
              <a:rect l="l" t="t" r="r" b="b"/>
              <a:pathLst>
                <a:path w="5943600" h="20320">
                  <a:moveTo>
                    <a:pt x="5943600" y="0"/>
                  </a:moveTo>
                  <a:lnTo>
                    <a:pt x="5940539" y="0"/>
                  </a:lnTo>
                  <a:lnTo>
                    <a:pt x="0" y="0"/>
                  </a:lnTo>
                  <a:lnTo>
                    <a:pt x="0" y="3060"/>
                  </a:lnTo>
                  <a:lnTo>
                    <a:pt x="0" y="16776"/>
                  </a:lnTo>
                  <a:lnTo>
                    <a:pt x="0" y="19824"/>
                  </a:lnTo>
                  <a:lnTo>
                    <a:pt x="5943600" y="19824"/>
                  </a:lnTo>
                  <a:lnTo>
                    <a:pt x="5943600" y="3060"/>
                  </a:lnTo>
                  <a:lnTo>
                    <a:pt x="5943600" y="12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14400" y="9133344"/>
              <a:ext cx="5943600" cy="17145"/>
            </a:xfrm>
            <a:custGeom>
              <a:avLst/>
              <a:gdLst/>
              <a:ahLst/>
              <a:cxnLst/>
              <a:rect l="l" t="t" r="r" b="b"/>
              <a:pathLst>
                <a:path w="5943600" h="17145">
                  <a:moveTo>
                    <a:pt x="5943600" y="0"/>
                  </a:moveTo>
                  <a:lnTo>
                    <a:pt x="5940539" y="0"/>
                  </a:lnTo>
                  <a:lnTo>
                    <a:pt x="5940539" y="13716"/>
                  </a:lnTo>
                  <a:lnTo>
                    <a:pt x="0" y="13716"/>
                  </a:lnTo>
                  <a:lnTo>
                    <a:pt x="0" y="16764"/>
                  </a:lnTo>
                  <a:lnTo>
                    <a:pt x="5940539" y="16764"/>
                  </a:lnTo>
                  <a:lnTo>
                    <a:pt x="5943600" y="16764"/>
                  </a:lnTo>
                  <a:lnTo>
                    <a:pt x="5943600" y="1371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15269"/>
            <a:ext cx="3118485" cy="1249045"/>
          </a:xfrm>
          <a:prstGeom prst="rect">
            <a:avLst/>
          </a:prstGeom>
        </p:spPr>
        <p:txBody>
          <a:bodyPr wrap="square" lIns="0" tIns="1828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000" spc="105" b="1">
                <a:latin typeface="Calibri"/>
                <a:cs typeface="Calibri"/>
              </a:rPr>
              <a:t>WINLINK</a:t>
            </a:r>
            <a:r>
              <a:rPr dirty="0" sz="2000" spc="-75" b="1">
                <a:latin typeface="Calibri"/>
                <a:cs typeface="Calibri"/>
              </a:rPr>
              <a:t> </a:t>
            </a:r>
            <a:r>
              <a:rPr dirty="0" sz="2000" spc="75" b="1">
                <a:latin typeface="Calibri"/>
                <a:cs typeface="Calibri"/>
              </a:rPr>
              <a:t>Gateways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51900"/>
              </a:lnSpc>
              <a:spcBef>
                <a:spcPts val="60"/>
              </a:spcBef>
            </a:pPr>
            <a:r>
              <a:rPr dirty="0" u="sng" sz="1600" spc="40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  <a:hlinkClick r:id="rId2"/>
              </a:rPr>
              <a:t>https://winlink.org/RMSChannels</a:t>
            </a:r>
            <a:r>
              <a:rPr dirty="0" u="none" sz="1600" spc="40" b="1">
                <a:solidFill>
                  <a:srgbClr val="467785"/>
                </a:solidFill>
                <a:latin typeface="Calibri"/>
                <a:cs typeface="Calibri"/>
              </a:rPr>
              <a:t> </a:t>
            </a:r>
            <a:r>
              <a:rPr dirty="0" u="none" sz="1600" b="1">
                <a:latin typeface="Calibri"/>
                <a:cs typeface="Calibri"/>
              </a:rPr>
              <a:t>VARA</a:t>
            </a:r>
            <a:r>
              <a:rPr dirty="0" u="none" sz="1600" spc="5" b="1">
                <a:latin typeface="Calibri"/>
                <a:cs typeface="Calibri"/>
              </a:rPr>
              <a:t> </a:t>
            </a:r>
            <a:r>
              <a:rPr dirty="0" u="none" sz="1600" b="1">
                <a:latin typeface="Calibri"/>
                <a:cs typeface="Calibri"/>
              </a:rPr>
              <a:t>FM</a:t>
            </a:r>
            <a:r>
              <a:rPr dirty="0" u="none" sz="1600" spc="30" b="1">
                <a:latin typeface="Calibri"/>
                <a:cs typeface="Calibri"/>
              </a:rPr>
              <a:t> </a:t>
            </a:r>
            <a:r>
              <a:rPr dirty="0" u="none" sz="1600" spc="70" b="1">
                <a:latin typeface="Calibri"/>
                <a:cs typeface="Calibri"/>
              </a:rPr>
              <a:t>Gateways</a:t>
            </a:r>
            <a:r>
              <a:rPr dirty="0" u="none" sz="1600" spc="10" b="1">
                <a:latin typeface="Calibri"/>
                <a:cs typeface="Calibri"/>
              </a:rPr>
              <a:t> </a:t>
            </a:r>
            <a:r>
              <a:rPr dirty="0" u="none" sz="1600" b="1">
                <a:latin typeface="Calibri"/>
                <a:cs typeface="Calibri"/>
              </a:rPr>
              <a:t>in</a:t>
            </a:r>
            <a:r>
              <a:rPr dirty="0" u="none" sz="1600" spc="15" b="1">
                <a:latin typeface="Calibri"/>
                <a:cs typeface="Calibri"/>
              </a:rPr>
              <a:t> </a:t>
            </a:r>
            <a:r>
              <a:rPr dirty="0" u="none" sz="1600" spc="50" b="1">
                <a:latin typeface="Calibri"/>
                <a:cs typeface="Calibri"/>
              </a:rPr>
              <a:t>USA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5588384"/>
            <a:ext cx="2408555" cy="2686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600" b="1">
                <a:latin typeface="Calibri"/>
                <a:cs typeface="Calibri"/>
              </a:rPr>
              <a:t>VARA </a:t>
            </a:r>
            <a:r>
              <a:rPr dirty="0" sz="1600" spc="125" b="1">
                <a:latin typeface="Calibri"/>
                <a:cs typeface="Calibri"/>
              </a:rPr>
              <a:t>HF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Gateways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in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USA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2089404"/>
            <a:ext cx="5943600" cy="30342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5983223"/>
            <a:ext cx="5943600" cy="31760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15269"/>
            <a:ext cx="2994025" cy="878840"/>
          </a:xfrm>
          <a:prstGeom prst="rect">
            <a:avLst/>
          </a:prstGeom>
        </p:spPr>
        <p:txBody>
          <a:bodyPr wrap="square" lIns="0" tIns="1828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000" b="1">
                <a:latin typeface="Calibri"/>
                <a:cs typeface="Calibri"/>
              </a:rPr>
              <a:t>VARA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85" b="1">
                <a:latin typeface="Calibri"/>
                <a:cs typeface="Calibri"/>
              </a:rPr>
              <a:t>Gateways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55" b="1">
                <a:latin typeface="Calibri"/>
                <a:cs typeface="Calibri"/>
              </a:rPr>
              <a:t>in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125" b="1">
                <a:latin typeface="Calibri"/>
                <a:cs typeface="Calibri"/>
              </a:rPr>
              <a:t>Kansas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600" b="1">
                <a:latin typeface="Calibri"/>
                <a:cs typeface="Calibri"/>
              </a:rPr>
              <a:t>VARA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FM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Gateways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in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100" b="1">
                <a:latin typeface="Calibri"/>
                <a:cs typeface="Calibri"/>
              </a:rPr>
              <a:t>Kansas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6172075"/>
            <a:ext cx="2693670" cy="2686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600" b="1">
                <a:latin typeface="Calibri"/>
                <a:cs typeface="Calibri"/>
              </a:rPr>
              <a:t>VARA </a:t>
            </a:r>
            <a:r>
              <a:rPr dirty="0" sz="1600" spc="125" b="1">
                <a:latin typeface="Calibri"/>
                <a:cs typeface="Calibri"/>
              </a:rPr>
              <a:t>HF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Gateways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in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100" b="1">
                <a:latin typeface="Calibri"/>
                <a:cs typeface="Calibri"/>
              </a:rPr>
              <a:t>Kansas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720595"/>
            <a:ext cx="4700016" cy="40157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6566916"/>
            <a:ext cx="4762500" cy="25252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885417"/>
            <a:ext cx="4035425" cy="681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60" b="1">
                <a:latin typeface="Calibri"/>
                <a:cs typeface="Calibri"/>
              </a:rPr>
              <a:t>The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65" b="1">
                <a:latin typeface="Calibri"/>
                <a:cs typeface="Calibri"/>
              </a:rPr>
              <a:t>Winlink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80" b="1">
                <a:latin typeface="Calibri"/>
                <a:cs typeface="Calibri"/>
              </a:rPr>
              <a:t>Book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of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65" b="1">
                <a:latin typeface="Calibri"/>
                <a:cs typeface="Calibri"/>
              </a:rPr>
              <a:t>Knowledge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u="sng" sz="1400" spc="-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  <a:hlinkClick r:id="rId2"/>
              </a:rPr>
              <a:t>https://winlink.org/content/winlink_book_knowledge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2055875"/>
            <a:ext cx="6400800" cy="51755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15269"/>
            <a:ext cx="5454650" cy="1871345"/>
          </a:xfrm>
          <a:prstGeom prst="rect">
            <a:avLst/>
          </a:prstGeom>
        </p:spPr>
        <p:txBody>
          <a:bodyPr wrap="square" lIns="0" tIns="1828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000" spc="55" b="1">
                <a:latin typeface="Calibri"/>
                <a:cs typeface="Calibri"/>
              </a:rPr>
              <a:t>Wavetalkers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1899"/>
              </a:lnSpc>
              <a:spcBef>
                <a:spcPts val="1019"/>
              </a:spcBef>
            </a:pP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Wavetalkers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Group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has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a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great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website </a:t>
            </a:r>
            <a:r>
              <a:rPr dirty="0" u="sng" sz="1600" spc="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  <a:hlinkClick r:id="rId2"/>
              </a:rPr>
              <a:t>https://wavetalkers.com/</a:t>
            </a:r>
            <a:r>
              <a:rPr dirty="0" u="none" sz="1600" spc="50">
                <a:solidFill>
                  <a:srgbClr val="467785"/>
                </a:solidFill>
                <a:latin typeface="Calibri"/>
                <a:cs typeface="Calibri"/>
              </a:rPr>
              <a:t> </a:t>
            </a:r>
            <a:r>
              <a:rPr dirty="0" u="none" sz="1600" spc="10">
                <a:latin typeface="Calibri"/>
                <a:cs typeface="Calibri"/>
              </a:rPr>
              <a:t>which</a:t>
            </a:r>
            <a:r>
              <a:rPr dirty="0" u="none" sz="1600" spc="30">
                <a:latin typeface="Calibri"/>
                <a:cs typeface="Calibri"/>
              </a:rPr>
              <a:t> </a:t>
            </a:r>
            <a:r>
              <a:rPr dirty="0" u="none" sz="1600" spc="55">
                <a:latin typeface="Calibri"/>
                <a:cs typeface="Calibri"/>
              </a:rPr>
              <a:t>contains</a:t>
            </a:r>
            <a:r>
              <a:rPr dirty="0" u="none" sz="1600" spc="45">
                <a:latin typeface="Calibri"/>
                <a:cs typeface="Calibri"/>
              </a:rPr>
              <a:t> </a:t>
            </a:r>
            <a:r>
              <a:rPr dirty="0" u="none" sz="1600" spc="50">
                <a:latin typeface="Calibri"/>
                <a:cs typeface="Calibri"/>
              </a:rPr>
              <a:t>links</a:t>
            </a:r>
            <a:r>
              <a:rPr dirty="0" u="none" sz="1600" spc="65">
                <a:latin typeface="Calibri"/>
                <a:cs typeface="Calibri"/>
              </a:rPr>
              <a:t> </a:t>
            </a:r>
            <a:r>
              <a:rPr dirty="0" u="none" sz="1600" spc="10">
                <a:latin typeface="Calibri"/>
                <a:cs typeface="Calibri"/>
              </a:rPr>
              <a:t>to</a:t>
            </a:r>
            <a:r>
              <a:rPr dirty="0" u="none" sz="1600" spc="45">
                <a:latin typeface="Calibri"/>
                <a:cs typeface="Calibri"/>
              </a:rPr>
              <a:t> </a:t>
            </a:r>
            <a:r>
              <a:rPr dirty="0" u="none" sz="1600" spc="50">
                <a:latin typeface="Calibri"/>
                <a:cs typeface="Calibri"/>
              </a:rPr>
              <a:t>resources</a:t>
            </a:r>
            <a:r>
              <a:rPr dirty="0" u="none" sz="1600" spc="45">
                <a:latin typeface="Calibri"/>
                <a:cs typeface="Calibri"/>
              </a:rPr>
              <a:t> </a:t>
            </a:r>
            <a:r>
              <a:rPr dirty="0" u="none" sz="1600" spc="-25">
                <a:latin typeface="Calibri"/>
                <a:cs typeface="Calibri"/>
              </a:rPr>
              <a:t>for </a:t>
            </a:r>
            <a:r>
              <a:rPr dirty="0" u="none" sz="1600">
                <a:latin typeface="Calibri"/>
                <a:cs typeface="Calibri"/>
              </a:rPr>
              <a:t>learning</a:t>
            </a:r>
            <a:r>
              <a:rPr dirty="0" u="none" sz="1600" spc="70">
                <a:latin typeface="Calibri"/>
                <a:cs typeface="Calibri"/>
              </a:rPr>
              <a:t> </a:t>
            </a:r>
            <a:r>
              <a:rPr dirty="0" u="none" sz="1600" spc="50">
                <a:latin typeface="Calibri"/>
                <a:cs typeface="Calibri"/>
              </a:rPr>
              <a:t>and</a:t>
            </a:r>
            <a:r>
              <a:rPr dirty="0" u="none" sz="1600" spc="100">
                <a:latin typeface="Calibri"/>
                <a:cs typeface="Calibri"/>
              </a:rPr>
              <a:t> </a:t>
            </a:r>
            <a:r>
              <a:rPr dirty="0" u="none" sz="1600">
                <a:latin typeface="Calibri"/>
                <a:cs typeface="Calibri"/>
              </a:rPr>
              <a:t>operating</a:t>
            </a:r>
            <a:r>
              <a:rPr dirty="0" u="none" sz="1600" spc="75">
                <a:latin typeface="Calibri"/>
                <a:cs typeface="Calibri"/>
              </a:rPr>
              <a:t> </a:t>
            </a:r>
            <a:r>
              <a:rPr dirty="0" u="none" sz="1600" spc="-10">
                <a:latin typeface="Calibri"/>
                <a:cs typeface="Calibri"/>
              </a:rPr>
              <a:t>Winlink.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sng" sz="1600" spc="40" b="1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  <a:hlinkClick r:id="rId3"/>
              </a:rPr>
              <a:t>https://wavetalkers.com/resources/index.php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2712719"/>
            <a:ext cx="6272783" cy="57409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889891"/>
            <a:ext cx="5796915" cy="101219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dirty="0" sz="1600" spc="10">
                <a:latin typeface="Calibri"/>
                <a:cs typeface="Calibri"/>
              </a:rPr>
              <a:t>The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Wave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Talkers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 spc="70">
                <a:latin typeface="Calibri"/>
                <a:cs typeface="Calibri"/>
              </a:rPr>
              <a:t>also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have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Youtube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videos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demonstrating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how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to </a:t>
            </a:r>
            <a:r>
              <a:rPr dirty="0" sz="1600">
                <a:latin typeface="Calibri"/>
                <a:cs typeface="Calibri"/>
              </a:rPr>
              <a:t>install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and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operate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Winlink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hardware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and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software.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They</a:t>
            </a:r>
            <a:r>
              <a:rPr dirty="0" sz="1600" spc="75">
                <a:latin typeface="Calibri"/>
                <a:cs typeface="Calibri"/>
              </a:rPr>
              <a:t>  </a:t>
            </a:r>
            <a:r>
              <a:rPr dirty="0" sz="1600">
                <a:latin typeface="Calibri"/>
                <a:cs typeface="Calibri"/>
              </a:rPr>
              <a:t>have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Live </a:t>
            </a:r>
            <a:r>
              <a:rPr dirty="0" sz="1600" spc="10">
                <a:latin typeface="Calibri"/>
                <a:cs typeface="Calibri"/>
              </a:rPr>
              <a:t>Youtube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videos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in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which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you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85">
                <a:latin typeface="Calibri"/>
                <a:cs typeface="Calibri"/>
              </a:rPr>
              <a:t>can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participate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and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send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your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Winlink </a:t>
            </a:r>
            <a:r>
              <a:rPr dirty="0" sz="1600">
                <a:latin typeface="Calibri"/>
                <a:cs typeface="Calibri"/>
              </a:rPr>
              <a:t>Form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70">
                <a:latin typeface="Calibri"/>
                <a:cs typeface="Calibri"/>
              </a:rPr>
              <a:t>Emails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5774469"/>
            <a:ext cx="4861560" cy="495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u="sng" sz="1400" spc="-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  <a:hlinkClick r:id="rId2"/>
              </a:rPr>
              <a:t>https://www.youtube.com/watch?v=RKq0EFiKnc4&amp;list=PLcBrg-</a:t>
            </a:r>
            <a:r>
              <a:rPr dirty="0" u="sng" sz="1400" spc="4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Calibri"/>
                <a:cs typeface="Calibri"/>
              </a:rPr>
              <a:t>5drc84N1GU9zhWwCF9HisFc8L_a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2276856"/>
            <a:ext cx="5943600" cy="31196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858017"/>
            <a:ext cx="5949950" cy="7200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93444" marR="142240" indent="-728980">
              <a:lnSpc>
                <a:spcPct val="109500"/>
              </a:lnSpc>
              <a:spcBef>
                <a:spcPts val="100"/>
              </a:spcBef>
            </a:pPr>
            <a:r>
              <a:rPr dirty="0" sz="2000" spc="60" b="1">
                <a:latin typeface="Calibri"/>
                <a:cs typeface="Calibri"/>
              </a:rPr>
              <a:t>The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70" b="1">
                <a:latin typeface="Calibri"/>
                <a:cs typeface="Calibri"/>
              </a:rPr>
              <a:t>Infrastructure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of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90" b="1">
                <a:latin typeface="Calibri"/>
                <a:cs typeface="Calibri"/>
              </a:rPr>
              <a:t>an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FM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50" b="1">
                <a:latin typeface="Calibri"/>
                <a:cs typeface="Calibri"/>
              </a:rPr>
              <a:t>Gateway,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180" b="1">
                <a:latin typeface="Calibri"/>
                <a:cs typeface="Calibri"/>
              </a:rPr>
              <a:t>HF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55" b="1">
                <a:latin typeface="Calibri"/>
                <a:cs typeface="Calibri"/>
              </a:rPr>
              <a:t>Gateway </a:t>
            </a:r>
            <a:r>
              <a:rPr dirty="0" sz="2000" spc="90" b="1">
                <a:latin typeface="Calibri"/>
                <a:cs typeface="Calibri"/>
              </a:rPr>
              <a:t>and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65" b="1">
                <a:latin typeface="Calibri"/>
                <a:cs typeface="Calibri"/>
              </a:rPr>
              <a:t>Winlink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80" b="1">
                <a:latin typeface="Calibri"/>
                <a:cs typeface="Calibri"/>
              </a:rPr>
              <a:t>Post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240" b="1">
                <a:latin typeface="Calibri"/>
                <a:cs typeface="Calibri"/>
              </a:rPr>
              <a:t>Ofice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70" b="1">
                <a:latin typeface="Calibri"/>
                <a:cs typeface="Calibri"/>
              </a:rPr>
              <a:t>Architecture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2000">
              <a:latin typeface="Calibri"/>
              <a:cs typeface="Calibri"/>
            </a:endParaRPr>
          </a:p>
          <a:p>
            <a:pPr marL="12700" marR="10795">
              <a:lnSpc>
                <a:spcPct val="109800"/>
              </a:lnSpc>
              <a:spcBef>
                <a:spcPts val="5"/>
              </a:spcBef>
            </a:pPr>
            <a:r>
              <a:rPr dirty="0" sz="1600" spc="60" b="1">
                <a:latin typeface="Calibri"/>
                <a:cs typeface="Calibri"/>
              </a:rPr>
              <a:t>RMS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80" b="1">
                <a:latin typeface="Calibri"/>
                <a:cs typeface="Calibri"/>
              </a:rPr>
              <a:t>Packet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software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is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used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manage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FM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Gateway</a:t>
            </a:r>
            <a:r>
              <a:rPr dirty="0" sz="1600" spc="40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Winlink.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Gateway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sends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email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by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Internet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by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default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and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if </a:t>
            </a:r>
            <a:r>
              <a:rPr dirty="0" sz="1600" spc="10">
                <a:latin typeface="Calibri"/>
                <a:cs typeface="Calibri"/>
              </a:rPr>
              <a:t>Internet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down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a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designated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 spc="105">
                <a:latin typeface="Calibri"/>
                <a:cs typeface="Calibri"/>
              </a:rPr>
              <a:t>HF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Throughput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is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designated.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10" b="1">
                <a:latin typeface="Calibri"/>
                <a:cs typeface="Calibri"/>
              </a:rPr>
              <a:t>Vara</a:t>
            </a:r>
            <a:r>
              <a:rPr dirty="0" sz="1600" spc="40" b="1">
                <a:latin typeface="Calibri"/>
                <a:cs typeface="Calibri"/>
              </a:rPr>
              <a:t> </a:t>
            </a:r>
            <a:r>
              <a:rPr dirty="0" sz="1600" spc="10" b="1">
                <a:latin typeface="Calibri"/>
                <a:cs typeface="Calibri"/>
              </a:rPr>
              <a:t>FM</a:t>
            </a:r>
            <a:r>
              <a:rPr dirty="0" sz="1600" spc="35" b="1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is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virtual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modem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software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used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send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and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receive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emails</a:t>
            </a:r>
            <a:r>
              <a:rPr dirty="0" sz="1600" spc="5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over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FM.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Vara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FM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must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45">
                <a:latin typeface="Calibri"/>
                <a:cs typeface="Calibri"/>
              </a:rPr>
              <a:t>conﬁgures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sound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card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the </a:t>
            </a:r>
            <a:r>
              <a:rPr dirty="0" sz="1600" spc="45">
                <a:latin typeface="Calibri"/>
                <a:cs typeface="Calibri"/>
              </a:rPr>
              <a:t>connection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must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tested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using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Ping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and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Autotune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ensure</a:t>
            </a:r>
            <a:r>
              <a:rPr dirty="0" sz="1600" spc="5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VU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meter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is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between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60-80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percent.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1600">
              <a:latin typeface="Calibri"/>
              <a:cs typeface="Calibri"/>
            </a:endParaRPr>
          </a:p>
          <a:p>
            <a:pPr marL="12700" marR="43815">
              <a:lnSpc>
                <a:spcPct val="109800"/>
              </a:lnSpc>
            </a:pPr>
            <a:r>
              <a:rPr dirty="0" sz="1600" spc="60" b="1">
                <a:latin typeface="Calibri"/>
                <a:cs typeface="Calibri"/>
              </a:rPr>
              <a:t>RMS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75" b="1">
                <a:latin typeface="Calibri"/>
                <a:cs typeface="Calibri"/>
              </a:rPr>
              <a:t>Relay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is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used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 hold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and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manage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emails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and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35">
                <a:latin typeface="Calibri"/>
                <a:cs typeface="Calibri"/>
              </a:rPr>
              <a:t>attachments </a:t>
            </a:r>
            <a:r>
              <a:rPr dirty="0" sz="1600">
                <a:latin typeface="Calibri"/>
                <a:cs typeface="Calibri"/>
              </a:rPr>
              <a:t>when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either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105">
                <a:latin typeface="Calibri"/>
                <a:cs typeface="Calibri"/>
              </a:rPr>
              <a:t>HF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Gateway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Internet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is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not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45">
                <a:latin typeface="Calibri"/>
                <a:cs typeface="Calibri"/>
              </a:rPr>
              <a:t>available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is </a:t>
            </a:r>
            <a:r>
              <a:rPr dirty="0" sz="1600" spc="65">
                <a:latin typeface="Calibri"/>
                <a:cs typeface="Calibri"/>
              </a:rPr>
              <a:t>used</a:t>
            </a:r>
            <a:r>
              <a:rPr dirty="0" sz="1600">
                <a:latin typeface="Calibri"/>
                <a:cs typeface="Calibri"/>
              </a:rPr>
              <a:t> with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RMS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45">
                <a:latin typeface="Calibri"/>
                <a:cs typeface="Calibri"/>
              </a:rPr>
              <a:t>Packet.</a:t>
            </a:r>
            <a:r>
              <a:rPr dirty="0" sz="1600" spc="3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If the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Internet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is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down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100">
                <a:latin typeface="Calibri"/>
                <a:cs typeface="Calibri"/>
              </a:rPr>
              <a:t>HF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Throughput</a:t>
            </a:r>
            <a:r>
              <a:rPr dirty="0" sz="1600" spc="5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not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45">
                <a:latin typeface="Calibri"/>
                <a:cs typeface="Calibri"/>
              </a:rPr>
              <a:t>available</a:t>
            </a:r>
            <a:r>
              <a:rPr dirty="0" sz="1600">
                <a:latin typeface="Calibri"/>
                <a:cs typeface="Calibri"/>
              </a:rPr>
              <a:t> then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 software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85">
                <a:latin typeface="Calibri"/>
                <a:cs typeface="Calibri"/>
              </a:rPr>
              <a:t>can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85">
                <a:latin typeface="Calibri"/>
                <a:cs typeface="Calibri"/>
              </a:rPr>
              <a:t>acts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110">
                <a:latin typeface="Calibri"/>
                <a:cs typeface="Calibri"/>
              </a:rPr>
              <a:t>as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a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65" b="1">
                <a:latin typeface="Calibri"/>
                <a:cs typeface="Calibri"/>
              </a:rPr>
              <a:t>Post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165" b="1">
                <a:latin typeface="Calibri"/>
                <a:cs typeface="Calibri"/>
              </a:rPr>
              <a:t>Ofice,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85" b="1">
                <a:latin typeface="Calibri"/>
                <a:cs typeface="Calibri"/>
              </a:rPr>
              <a:t>holds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the </a:t>
            </a:r>
            <a:r>
              <a:rPr dirty="0" sz="1600" spc="75" b="1">
                <a:latin typeface="Calibri"/>
                <a:cs typeface="Calibri"/>
              </a:rPr>
              <a:t>email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65" b="1">
                <a:latin typeface="Calibri"/>
                <a:cs typeface="Calibri"/>
              </a:rPr>
              <a:t>and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permits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Operators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send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pick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up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their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emails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from </a:t>
            </a:r>
            <a:r>
              <a:rPr dirty="0" sz="1600" spc="7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local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server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45"/>
              </a:spcBef>
            </a:pP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9900"/>
              </a:lnSpc>
            </a:pPr>
            <a:r>
              <a:rPr dirty="0" sz="1600" spc="60" b="1">
                <a:latin typeface="Calibri"/>
                <a:cs typeface="Calibri"/>
              </a:rPr>
              <a:t>RMS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Trimode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is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software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that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is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used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 </a:t>
            </a:r>
            <a:r>
              <a:rPr dirty="0" sz="1600" spc="50">
                <a:latin typeface="Calibri"/>
                <a:cs typeface="Calibri"/>
              </a:rPr>
              <a:t>manage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125" b="1">
                <a:latin typeface="Calibri"/>
                <a:cs typeface="Calibri"/>
              </a:rPr>
              <a:t>HF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Gateway</a:t>
            </a:r>
            <a:r>
              <a:rPr dirty="0" sz="1600" spc="50" b="1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and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throughput.</a:t>
            </a:r>
            <a:r>
              <a:rPr dirty="0" sz="1600" spc="41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The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software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105">
                <a:latin typeface="Calibri"/>
                <a:cs typeface="Calibri"/>
              </a:rPr>
              <a:t>scans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designated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105">
                <a:latin typeface="Calibri"/>
                <a:cs typeface="Calibri"/>
              </a:rPr>
              <a:t>HF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frequencies </a:t>
            </a:r>
            <a:r>
              <a:rPr dirty="0" sz="1600" spc="55">
                <a:latin typeface="Calibri"/>
                <a:cs typeface="Calibri"/>
              </a:rPr>
              <a:t>assigned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Gateway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receive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and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transmit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emails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CMS </a:t>
            </a:r>
            <a:r>
              <a:rPr dirty="0" sz="1600">
                <a:latin typeface="Calibri"/>
                <a:cs typeface="Calibri"/>
              </a:rPr>
              <a:t>(Central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Management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Server)</a:t>
            </a:r>
            <a:r>
              <a:rPr dirty="0" sz="1600" spc="80">
                <a:latin typeface="Calibri"/>
                <a:cs typeface="Calibri"/>
              </a:rPr>
              <a:t>  </a:t>
            </a:r>
            <a:r>
              <a:rPr dirty="0" sz="1600" b="1">
                <a:latin typeface="Calibri"/>
                <a:cs typeface="Calibri"/>
              </a:rPr>
              <a:t>Vara</a:t>
            </a:r>
            <a:r>
              <a:rPr dirty="0" sz="1600" spc="75" b="1">
                <a:latin typeface="Calibri"/>
                <a:cs typeface="Calibri"/>
              </a:rPr>
              <a:t> </a:t>
            </a:r>
            <a:r>
              <a:rPr dirty="0" sz="1600" spc="114" b="1">
                <a:latin typeface="Calibri"/>
                <a:cs typeface="Calibri"/>
              </a:rPr>
              <a:t>HF</a:t>
            </a:r>
            <a:r>
              <a:rPr dirty="0" sz="1600" spc="95" b="1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is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virtual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40">
                <a:latin typeface="Calibri"/>
                <a:cs typeface="Calibri"/>
              </a:rPr>
              <a:t>modem</a:t>
            </a:r>
            <a:r>
              <a:rPr dirty="0" sz="1600" spc="5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software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used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send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and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receive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emails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HF.</a:t>
            </a:r>
            <a:r>
              <a:rPr dirty="0" sz="1600" spc="3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35">
                <a:latin typeface="Calibri"/>
                <a:cs typeface="Calibri"/>
              </a:rPr>
              <a:t>connection </a:t>
            </a:r>
            <a:r>
              <a:rPr dirty="0" sz="1600" spc="55">
                <a:latin typeface="Calibri"/>
                <a:cs typeface="Calibri"/>
              </a:rPr>
              <a:t>must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tested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using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VU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Meter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Vara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is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between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60-80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percent.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677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Barb Schlueter</dc:creator>
  <dc:title>Microsoft Word - Winlink Docs 05222026 Final.docx</dc:title>
  <dcterms:created xsi:type="dcterms:W3CDTF">2026-05-23T04:18:33Z</dcterms:created>
  <dcterms:modified xsi:type="dcterms:W3CDTF">2026-05-23T04:18:33Z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2026-05-22T00:00:00Z</vt:filetime>
  </property>
  <property fmtid="{D5CDD505-2E9C-101B-9397-08002B2CF9AE}" pid="3" name="LastSaved">
    <vt:filetime>2026-05-23T00:00:00Z</vt:filetime>
  </property>
  <property fmtid="{D5CDD505-2E9C-101B-9397-08002B2CF9AE}" pid="4" name="Producer">
    <vt:lpwstr>Microsoft: Print To PDF</vt:lpwstr>
  </property>
</Properties>
</file>