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3" r:id="rId3"/>
    <p:sldId id="314" r:id="rId4"/>
    <p:sldId id="270" r:id="rId5"/>
    <p:sldId id="269" r:id="rId6"/>
    <p:sldId id="281" r:id="rId7"/>
    <p:sldId id="282" r:id="rId8"/>
    <p:sldId id="309" r:id="rId9"/>
    <p:sldId id="288" r:id="rId10"/>
    <p:sldId id="315" r:id="rId11"/>
    <p:sldId id="290" r:id="rId12"/>
    <p:sldId id="291" r:id="rId13"/>
    <p:sldId id="293" r:id="rId14"/>
    <p:sldId id="311" r:id="rId15"/>
    <p:sldId id="297" r:id="rId16"/>
    <p:sldId id="294" r:id="rId17"/>
    <p:sldId id="292" r:id="rId18"/>
    <p:sldId id="298" r:id="rId19"/>
    <p:sldId id="299" r:id="rId20"/>
    <p:sldId id="295" r:id="rId21"/>
    <p:sldId id="301" r:id="rId22"/>
    <p:sldId id="300" r:id="rId23"/>
    <p:sldId id="312" r:id="rId24"/>
    <p:sldId id="302" r:id="rId25"/>
    <p:sldId id="303" r:id="rId26"/>
    <p:sldId id="30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8AC57-E318-4FBD-BAB7-8589188463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48D208-C121-4A7E-BDA7-3A6F280163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4CB5E-F49E-412D-809F-C5C39CDF5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09B3D-D28E-4C6D-874C-7CCB6047A524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5D7C8-995C-447E-940F-81C07AB0D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A2F66-94AA-4180-B377-F95133F6D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EDA6-1C97-43C6-8A05-E09488DF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83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C12CC-1CB4-4D7E-8E70-C7F86B768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E8DBC6-CB7F-4E38-A842-D14FBF6A65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466421-3203-4BB5-BA22-DD3786097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09B3D-D28E-4C6D-874C-7CCB6047A524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B6CE3-0CB9-483A-9119-038516981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D52E38-D413-4B6E-8143-D4FAA1CD0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EDA6-1C97-43C6-8A05-E09488DF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01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4488D2-110D-46CA-ADD5-BDC1BE5F7B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8C12B1-5E07-491B-9B7B-056C961920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943CA-4594-442C-839F-713079B6A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09B3D-D28E-4C6D-874C-7CCB6047A524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28503-5537-4B92-A85E-EED2FF8F8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2C647-5568-45B8-955A-F267F4DEF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EDA6-1C97-43C6-8A05-E09488DF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620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EF41F-3A98-4028-AB6E-7942EF979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CDAF1-3D1F-4841-A9FD-0F1B7B967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79CD8-0D30-4549-875A-AB42B4D42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09B3D-D28E-4C6D-874C-7CCB6047A524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77734-10C2-401B-A1D2-10ED779AF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6F010-7C9F-4352-952B-0C87A188A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EDA6-1C97-43C6-8A05-E09488DF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95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6AE10-CEC6-416F-98C9-33E473B29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840333-7B7C-4E2E-865C-80F831B86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6C9F6-3E13-446F-86D8-72C1683A7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09B3D-D28E-4C6D-874C-7CCB6047A524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E2C24-5189-4339-BDEA-03775E301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819AB-CD97-4700-A780-F26ED2A6E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EDA6-1C97-43C6-8A05-E09488DF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87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B6DDD-E5BC-450E-A40F-D59EB1C24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3CA06-5F47-4390-9E6F-71793F73B5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3B073D-973B-4EA2-A772-5983CC8700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724DD9-3724-4F2A-953F-8D6D09834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09B3D-D28E-4C6D-874C-7CCB6047A524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119F3F-4FC3-442B-AF50-0298940B3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96AA49-2551-4921-9241-BE08CFB74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EDA6-1C97-43C6-8A05-E09488DF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958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5803A-3E29-42EB-BE15-46EDF6B10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AB1706-0C23-46CE-8EA0-01F11FC46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80770C-3C42-44F6-812F-D3B69133D7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05D688-94B9-4783-8E71-0CF5D06CA6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E23932-26C9-4720-AD6A-05FCADEB3F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F1A6B1-DF6B-419E-A0B8-B7E026FFA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09B3D-D28E-4C6D-874C-7CCB6047A524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62667A-87CC-4D5F-99B0-31472EF34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BA2A9A-473D-4C29-8976-AEA09243E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EDA6-1C97-43C6-8A05-E09488DF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644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A3BEF-6BB9-43BD-9AA2-252871DA1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F69EEC-8DE7-46A5-88BB-A212975CF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09B3D-D28E-4C6D-874C-7CCB6047A524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DB733F-BE4F-4990-A27B-C4E332A81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65DA8E-D20A-4DBA-8CD1-20724B614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EDA6-1C97-43C6-8A05-E09488DF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022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704CEB-FE4F-427C-B3CF-377477D10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09B3D-D28E-4C6D-874C-7CCB6047A524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7F2C87-7923-4E44-9162-3CD8CD01B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B2DC37-3C0A-48B6-864C-AEA2E58B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EDA6-1C97-43C6-8A05-E09488DF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01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07428-4335-40C5-9498-44BA9270B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D5972-A1F9-4F82-8AF4-BEFC76FAB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895DA3-0CF7-4C90-BE3B-1D4882EAB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3A1343-D743-48F0-8D75-26A770C88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09B3D-D28E-4C6D-874C-7CCB6047A524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08007C-EC3C-4D89-A289-E0D4EDB27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AC51A7-184F-4821-8C80-8874D40D1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EDA6-1C97-43C6-8A05-E09488DF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23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A3A5A-1FE7-4F4E-A0F0-7B67C2F0B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62D893-9D5B-42F1-A855-D55462FC67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2C2D92-7761-4E96-9C51-D1F2E08027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D64687-2431-417B-8C5E-BBA5D76C9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09B3D-D28E-4C6D-874C-7CCB6047A524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A76B69-F50E-49B4-B70B-9A9930BA2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0E0FAE-4467-44B1-9234-5A6E98045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EDA6-1C97-43C6-8A05-E09488DF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12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CE13BC-7A65-40A8-B093-088FB202C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E5A1F6-8274-4417-B378-9E4E767330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1D3745-A241-4600-8FC4-05AF4A2FFC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09B3D-D28E-4C6D-874C-7CCB6047A524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A0810-42C3-4479-AA3D-836935BAEA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A5540-DE1E-46D2-A0AC-44A3C14933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DEDA6-1C97-43C6-8A05-E09488DF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19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FC9DE-C2C3-4338-9718-EA6803A7D5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NVIS</a:t>
            </a:r>
            <a:br>
              <a:rPr lang="en-US" dirty="0"/>
            </a:br>
            <a:r>
              <a:rPr lang="en-US" dirty="0"/>
              <a:t>Near Vertical Incident Skywave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AF712D-0E1C-44FA-91FE-6E406EC47A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861" y="1122363"/>
            <a:ext cx="1428750" cy="1352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7A2034-8497-4B63-9400-2E6A7D9FB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3802884"/>
            <a:ext cx="5101158" cy="261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506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50F617-1EE8-0E56-2237-20B8934CB7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5DD86-FD5B-8092-5D2B-92C18C3E9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9724"/>
            <a:ext cx="10515600" cy="682625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 Vertical Incident Skywave (NVIS)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8CF80-0B77-2935-E375-86E8E18546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Near Vertical Incident Skywave (NVIS) is a special mode of HF propagation in which signals are transmitted towards, and returned from the ionosphere almost vertically to provide local or regional coverage.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644BCC-83D8-30F8-F51C-7C6E95FF42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4" y="103542"/>
            <a:ext cx="1173481" cy="11108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114AA0-1A0B-912D-6846-EA8F2FCF7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499" y="3618592"/>
            <a:ext cx="4231379" cy="323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271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A512A9-1C94-4A8F-323A-8C9BA9B8F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3A523-C1B6-685B-AE01-C7341CCD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9724"/>
            <a:ext cx="10515600" cy="682625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 Vertical Incident Skywave (NVIS)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DEE061C-D730-416A-3783-8E58258408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6774" y="1787525"/>
            <a:ext cx="4834114" cy="4351338"/>
          </a:xfrm>
          <a:ln>
            <a:solidFill>
              <a:srgbClr val="FF000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0308D2-CAB9-C77B-D3C8-4D8174AE77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4" y="103542"/>
            <a:ext cx="1173481" cy="11108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3C8039-5D7C-8936-3167-81626ABB7B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221283"/>
            <a:ext cx="4395106" cy="291758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956EE55-FBCC-2478-5AFA-6D7BA5BFF02B}"/>
              </a:ext>
            </a:extLst>
          </p:cNvPr>
          <p:cNvSpPr txBox="1"/>
          <p:nvPr/>
        </p:nvSpPr>
        <p:spPr>
          <a:xfrm>
            <a:off x="6096000" y="2095500"/>
            <a:ext cx="3911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NVIS typically requires a Take-Off Angle </a:t>
            </a:r>
          </a:p>
          <a:p>
            <a:r>
              <a:rPr lang="en-US" dirty="0"/>
              <a:t>between 75 and 90 degrees</a:t>
            </a:r>
          </a:p>
        </p:txBody>
      </p:sp>
    </p:spTree>
    <p:extLst>
      <p:ext uri="{BB962C8B-B14F-4D97-AF65-F5344CB8AC3E}">
        <p14:creationId xmlns:p14="http://schemas.microsoft.com/office/powerpoint/2010/main" val="3942449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FAF301-3408-6DA3-97A7-11D1A2DD2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291E3-89F3-8C9C-C7ED-3B69685CE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9724"/>
            <a:ext cx="10515600" cy="682625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 Vertical Incident Skywave (NVIS)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1D6BF05-F95C-E607-379E-C425F9497E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8637" y="1192794"/>
            <a:ext cx="7244339" cy="5487923"/>
          </a:xfrm>
          <a:noFill/>
          <a:ln>
            <a:solidFill>
              <a:srgbClr val="FF000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8BDBB8-71D7-2DDB-F97A-36EBF56776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4" y="103542"/>
            <a:ext cx="1173481" cy="111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498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EC7CC1-1C44-FD94-CAB6-BD97CA107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1B6F9-6DDF-6D4F-806E-C01D26124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9724"/>
            <a:ext cx="10515600" cy="682625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 Vertical Incident Skywave (NVIS)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E586C-F5C5-BB37-73C5-83285C106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4313"/>
            <a:ext cx="10515600" cy="4351338"/>
          </a:xfrm>
        </p:spPr>
        <p:txBody>
          <a:bodyPr/>
          <a:lstStyle/>
          <a:p>
            <a:r>
              <a:rPr lang="en-US" dirty="0"/>
              <a:t>AS-2259</a:t>
            </a:r>
          </a:p>
          <a:p>
            <a:r>
              <a:rPr lang="en-US" sz="2400" dirty="0"/>
              <a:t>Military Antenna</a:t>
            </a:r>
          </a:p>
          <a:p>
            <a:r>
              <a:rPr lang="en-US" sz="2400" dirty="0"/>
              <a:t>Consists of two crossed </a:t>
            </a:r>
          </a:p>
          <a:p>
            <a:pPr marL="0" indent="0">
              <a:buNone/>
            </a:pPr>
            <a:r>
              <a:rPr lang="en-US" sz="2400" dirty="0"/>
              <a:t>   sloping dipoles or inverted Vs</a:t>
            </a:r>
          </a:p>
          <a:p>
            <a:pPr marL="0" indent="0">
              <a:buNone/>
            </a:pPr>
            <a:r>
              <a:rPr lang="en-US" sz="2400" dirty="0"/>
              <a:t>   positioned at right angles to</a:t>
            </a:r>
          </a:p>
          <a:p>
            <a:pPr marL="0" indent="0">
              <a:buNone/>
            </a:pPr>
            <a:r>
              <a:rPr lang="en-US" sz="2400" dirty="0"/>
              <a:t>   each other supported at the</a:t>
            </a:r>
          </a:p>
          <a:p>
            <a:pPr marL="0" indent="0">
              <a:buNone/>
            </a:pPr>
            <a:r>
              <a:rPr lang="en-US" sz="2400" dirty="0"/>
              <a:t>   center by a 15ft mast.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5951FD-D4FD-0CE4-AF40-07EA9A5691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4" y="103542"/>
            <a:ext cx="1173481" cy="11108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E9BB03-00CC-F8B1-5A12-C23C93ED2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4856" y="1022349"/>
            <a:ext cx="65475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359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50C1F7-1F0D-203B-6164-B22AF32AD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8EDE9-4FEF-18BF-6D4C-6E5A41710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9724"/>
            <a:ext cx="10515600" cy="682625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 Vertical Incident Skywave (NVIS)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BE29DA-10D1-4A79-0C83-9F3444C055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4" y="103542"/>
            <a:ext cx="1173481" cy="1110895"/>
          </a:xfrm>
          <a:prstGeom prst="rect">
            <a:avLst/>
          </a:prstGeom>
        </p:spPr>
      </p:pic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88DEB602-418D-09B8-3ADB-DC1BC21C6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1097" y="1807823"/>
            <a:ext cx="6144482" cy="416300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7D690-F9E3-8BA5-ECE5-12C99766F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4313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AS-2259</a:t>
            </a:r>
          </a:p>
          <a:p>
            <a:r>
              <a:rPr lang="en-US" sz="2600" dirty="0"/>
              <a:t>According to Dale Hunt WB6BYU,</a:t>
            </a:r>
          </a:p>
          <a:p>
            <a:pPr marL="0" indent="0">
              <a:buNone/>
            </a:pPr>
            <a:r>
              <a:rPr lang="en-US" sz="2600" dirty="0"/>
              <a:t>    (practicalantennas.com) the dipoles</a:t>
            </a:r>
          </a:p>
          <a:p>
            <a:pPr marL="0" indent="0">
              <a:buNone/>
            </a:pPr>
            <a:r>
              <a:rPr lang="en-US" sz="2600" dirty="0"/>
              <a:t>    are cut for about 6 to 9 </a:t>
            </a:r>
            <a:r>
              <a:rPr lang="en-US" sz="2600" dirty="0" err="1"/>
              <a:t>MHz.</a:t>
            </a:r>
            <a:endParaRPr lang="en-US" sz="2600" dirty="0"/>
          </a:p>
          <a:p>
            <a:r>
              <a:rPr lang="en-US" sz="2600" dirty="0"/>
              <a:t>Performs fairly well on 40m (7 MHz) </a:t>
            </a:r>
          </a:p>
          <a:p>
            <a:pPr marL="0" indent="0">
              <a:buNone/>
            </a:pPr>
            <a:r>
              <a:rPr lang="en-US" sz="2600" dirty="0"/>
              <a:t>   and 60m (5 MHz) but drops off </a:t>
            </a:r>
          </a:p>
          <a:p>
            <a:pPr marL="0" indent="0">
              <a:buNone/>
            </a:pPr>
            <a:r>
              <a:rPr lang="en-US" sz="2600" dirty="0"/>
              <a:t>   below 60m.</a:t>
            </a:r>
          </a:p>
          <a:p>
            <a:r>
              <a:rPr lang="en-US" sz="2600" dirty="0"/>
              <a:t>80m (3 MHz) drops about 6dB </a:t>
            </a:r>
          </a:p>
          <a:p>
            <a:pPr marL="0" indent="0">
              <a:buNone/>
            </a:pPr>
            <a:r>
              <a:rPr lang="en-US" sz="2600" dirty="0"/>
              <a:t>    compared to a dipole at 15ft </a:t>
            </a:r>
          </a:p>
          <a:p>
            <a:pPr marL="0" indent="0">
              <a:buNone/>
            </a:pPr>
            <a:r>
              <a:rPr lang="en-US" sz="2400" dirty="0"/>
              <a:t>     </a:t>
            </a:r>
          </a:p>
          <a:p>
            <a:pPr marL="0" indent="0">
              <a:buNone/>
            </a:pPr>
            <a:r>
              <a:rPr lang="en-US" sz="2400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591981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BE52E4-5F46-D495-AC3F-65B5C1C6D3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9C09F-E6B1-41E3-B604-E8CAE1CC4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9724"/>
            <a:ext cx="10515600" cy="682625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 Vertical Incident Skywave (NVIS)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FB57FA-14B6-953B-A27E-75E83605A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4" y="103542"/>
            <a:ext cx="1173481" cy="1110895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72694E-016E-83FC-D786-1BFDCEDEA4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74351" y="1727874"/>
            <a:ext cx="3320014" cy="4351338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A4DB13A-7B71-4582-CE61-1B615C06AB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4365" y="1727874"/>
            <a:ext cx="2632102" cy="43513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9A2DF7-A40E-4C40-3AFC-159A856D734E}"/>
              </a:ext>
            </a:extLst>
          </p:cNvPr>
          <p:cNvSpPr txBox="1"/>
          <p:nvPr/>
        </p:nvSpPr>
        <p:spPr>
          <a:xfrm>
            <a:off x="1035698" y="1258531"/>
            <a:ext cx="811063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DX Engineering has a similar </a:t>
            </a:r>
          </a:p>
          <a:p>
            <a:r>
              <a:rPr lang="en-US" sz="2400" dirty="0"/>
              <a:t>    NVIS antenna cut for 40m and</a:t>
            </a:r>
          </a:p>
          <a:p>
            <a:r>
              <a:rPr lang="en-US" sz="2400" dirty="0"/>
              <a:t>    80m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Footprint:  Approx 158 feet by</a:t>
            </a:r>
          </a:p>
          <a:p>
            <a:r>
              <a:rPr lang="en-US" sz="2400" dirty="0"/>
              <a:t>     75 feet. </a:t>
            </a:r>
          </a:p>
        </p:txBody>
      </p:sp>
    </p:spTree>
    <p:extLst>
      <p:ext uri="{BB962C8B-B14F-4D97-AF65-F5344CB8AC3E}">
        <p14:creationId xmlns:p14="http://schemas.microsoft.com/office/powerpoint/2010/main" val="751615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8A18A0-39D5-1DD7-8A61-0319820D94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5007382-FF2C-1137-9095-88F6F9952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7949" y="2009577"/>
            <a:ext cx="5915851" cy="28388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397DBF-E23E-90CC-9A3D-394195B9C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9724"/>
            <a:ext cx="10515600" cy="682625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 Vertical Incident Skywave (NVIS)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07140-DB62-2752-23D3-4718D6A31C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4" y="103542"/>
            <a:ext cx="1173481" cy="1110895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0D8B6C8-FF18-1A1C-67E7-A18D5F919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600" dirty="0"/>
              <a:t>Halfwave Dipole or Doublet</a:t>
            </a:r>
          </a:p>
          <a:p>
            <a:r>
              <a:rPr lang="en-US" sz="3100" dirty="0"/>
              <a:t>Horizontally polarized antenna</a:t>
            </a:r>
          </a:p>
          <a:p>
            <a:pPr marL="0" indent="0">
              <a:buNone/>
            </a:pPr>
            <a:r>
              <a:rPr lang="en-US" sz="3100" dirty="0"/>
              <a:t>    used for short and medium length</a:t>
            </a:r>
          </a:p>
          <a:p>
            <a:pPr marL="0" indent="0">
              <a:buNone/>
            </a:pPr>
            <a:r>
              <a:rPr lang="en-US" sz="3100" dirty="0"/>
              <a:t>    skyway paths up to about 1200 mi</a:t>
            </a:r>
          </a:p>
          <a:p>
            <a:r>
              <a:rPr lang="en-US" sz="3100" dirty="0"/>
              <a:t>Balanced resonant antenna</a:t>
            </a:r>
          </a:p>
          <a:p>
            <a:r>
              <a:rPr lang="en-US" sz="3100" dirty="0"/>
              <a:t>Produces max gain for narrow </a:t>
            </a:r>
          </a:p>
          <a:p>
            <a:pPr marL="0" indent="0">
              <a:buNone/>
            </a:pPr>
            <a:r>
              <a:rPr lang="en-US" sz="3100" dirty="0"/>
              <a:t>    range of frequencies.  (+/- 2% </a:t>
            </a:r>
            <a:r>
              <a:rPr lang="en-US" sz="3100" dirty="0" err="1"/>
              <a:t>fm</a:t>
            </a:r>
            <a:r>
              <a:rPr lang="en-US" sz="3100" dirty="0"/>
              <a:t> design)</a:t>
            </a:r>
          </a:p>
          <a:p>
            <a:r>
              <a:rPr lang="en-US" sz="3100" dirty="0"/>
              <a:t>Highly versatile</a:t>
            </a:r>
          </a:p>
          <a:p>
            <a:r>
              <a:rPr lang="en-US" sz="3100" dirty="0"/>
              <a:t>Adjusting antenna height above ground</a:t>
            </a:r>
          </a:p>
          <a:p>
            <a:pPr marL="0" indent="0">
              <a:buNone/>
            </a:pPr>
            <a:r>
              <a:rPr lang="en-US" sz="3100" dirty="0"/>
              <a:t>    changes gain and take-off angles for short </a:t>
            </a:r>
          </a:p>
          <a:p>
            <a:pPr marL="0" indent="0">
              <a:buNone/>
            </a:pPr>
            <a:r>
              <a:rPr lang="en-US" sz="3100" dirty="0"/>
              <a:t>    or medium path-length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767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A1A49-3589-90E4-EFFF-71430E3B46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14">
            <a:extLst>
              <a:ext uri="{FF2B5EF4-FFF2-40B4-BE49-F238E27FC236}">
                <a16:creationId xmlns:a16="http://schemas.microsoft.com/office/drawing/2014/main" id="{05DA6D4A-4C96-7056-E01F-F2D137E2D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157" y="1214437"/>
            <a:ext cx="7091069" cy="43513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3A3066-6B4A-8E0A-05D4-262CF824F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9724"/>
            <a:ext cx="10515600" cy="682625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 Vertical Incident Skywave (NVIS)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2942F-974A-BE8F-8168-5F4FC5BA3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Half wave length high</a:t>
            </a:r>
          </a:p>
          <a:p>
            <a:r>
              <a:rPr lang="en-US" dirty="0"/>
              <a:t>Medium-path length</a:t>
            </a:r>
          </a:p>
          <a:p>
            <a:r>
              <a:rPr lang="en-US" dirty="0"/>
              <a:t>Bi-directional</a:t>
            </a:r>
          </a:p>
          <a:p>
            <a:r>
              <a:rPr lang="en-US" dirty="0"/>
              <a:t>Feed point:  Z = 50 ohms</a:t>
            </a:r>
          </a:p>
          <a:p>
            <a:r>
              <a:rPr lang="en-US" dirty="0"/>
              <a:t>Gain: 2.15 </a:t>
            </a:r>
            <a:r>
              <a:rPr lang="en-US" dirty="0" err="1"/>
              <a:t>dBi</a:t>
            </a:r>
            <a:r>
              <a:rPr lang="en-US" dirty="0"/>
              <a:t> over isotropic</a:t>
            </a:r>
          </a:p>
          <a:p>
            <a:endParaRPr lang="en-US" dirty="0"/>
          </a:p>
          <a:p>
            <a:r>
              <a:rPr lang="en-US" dirty="0"/>
              <a:t>Quarter wave length</a:t>
            </a:r>
          </a:p>
          <a:p>
            <a:r>
              <a:rPr lang="en-US" dirty="0"/>
              <a:t>Short-path length</a:t>
            </a:r>
          </a:p>
          <a:p>
            <a:r>
              <a:rPr lang="en-US" dirty="0"/>
              <a:t>Omni-directional</a:t>
            </a:r>
          </a:p>
          <a:p>
            <a:r>
              <a:rPr lang="en-US" dirty="0"/>
              <a:t>Feed point:  Z decreases</a:t>
            </a:r>
          </a:p>
          <a:p>
            <a:r>
              <a:rPr lang="en-US" dirty="0"/>
              <a:t>Efficiency &amp; gain decreases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4E7F48-E79D-E46C-EACB-277CE52D8B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4" y="103542"/>
            <a:ext cx="1173481" cy="111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320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94BFC8-0E05-5165-2698-B26A50991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A0899-9184-2D8E-66B0-E7E85B72B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9724"/>
            <a:ext cx="10515600" cy="682625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 Vertical Incident Skywave (NVIS)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C2F1535-E7FB-2A6A-7940-386357E7E9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4015" y="1294945"/>
            <a:ext cx="6859785" cy="3421231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858660-C101-51C3-62AD-5FF8B03473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4" y="103542"/>
            <a:ext cx="1173481" cy="11108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3CF1B8-6051-4029-7892-4D66AE207C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8093" y="4904798"/>
            <a:ext cx="6111628" cy="17985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B2252B-8BB4-985B-AB7C-48D5ECA90B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26" y="2869802"/>
            <a:ext cx="4679035" cy="224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152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9A531-DB44-151E-AD53-5AFFDB435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119E4-77A1-B3D9-8871-715D2E229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9724"/>
            <a:ext cx="10515600" cy="682625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 Vertical Incident Skywave (NVIS)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21896C1-CC8F-E855-0435-DFDC5E06C2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1689" y="1595727"/>
            <a:ext cx="7708621" cy="2463281"/>
          </a:xfr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FB961D-EB80-0B0B-E070-7AD150456F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4" y="103542"/>
            <a:ext cx="1173481" cy="111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930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5ACE9A-A447-699A-80A4-4D0BEFAB1A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C5068-8446-A78E-708A-AC707DE6E2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NVIS</a:t>
            </a:r>
            <a:br>
              <a:rPr lang="en-US" dirty="0"/>
            </a:br>
            <a:r>
              <a:rPr lang="en-US" dirty="0"/>
              <a:t>Near Vertical Incident Skywave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774639-D10A-4175-AE65-6081855E0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861" y="1122363"/>
            <a:ext cx="1428750" cy="1352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87CD43-8C12-0A79-A838-3873110AC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3802884"/>
            <a:ext cx="5101158" cy="261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407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F5DE83-B895-18B9-3738-F7F634DAC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AFB95-C9F8-3D9D-C3DA-BBD3D0309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9724"/>
            <a:ext cx="10515600" cy="682625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 Vertical Incident Skywave (NVIS)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8BBA4C-F8F4-27F2-6DC3-0BCC011534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4" y="103542"/>
            <a:ext cx="1173481" cy="1110895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249756-C8AB-800A-8AE1-0E18FF9FA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Inverted Vee Dipole</a:t>
            </a:r>
          </a:p>
          <a:p>
            <a:r>
              <a:rPr lang="en-US" sz="2400" dirty="0"/>
              <a:t>Same length as regular dipole</a:t>
            </a:r>
          </a:p>
          <a:p>
            <a:r>
              <a:rPr lang="en-US" sz="2400" dirty="0"/>
              <a:t>Same considerations as to height</a:t>
            </a:r>
          </a:p>
          <a:p>
            <a:pPr marL="0" indent="0">
              <a:buNone/>
            </a:pPr>
            <a:r>
              <a:rPr lang="en-US" sz="2400" dirty="0"/>
              <a:t>    above ground apply.</a:t>
            </a:r>
          </a:p>
          <a:p>
            <a:r>
              <a:rPr lang="en-US" sz="2400" dirty="0"/>
              <a:t>Sloping orientation of wires cause</a:t>
            </a:r>
          </a:p>
          <a:p>
            <a:pPr marL="0" indent="0">
              <a:buNone/>
            </a:pPr>
            <a:r>
              <a:rPr lang="en-US" sz="2400" dirty="0"/>
              <a:t>    antenna to have both horizontal &amp; </a:t>
            </a:r>
          </a:p>
          <a:p>
            <a:pPr marL="0" indent="0">
              <a:buNone/>
            </a:pPr>
            <a:r>
              <a:rPr lang="en-US" sz="2400" dirty="0"/>
              <a:t>    vertical polarization</a:t>
            </a:r>
          </a:p>
          <a:p>
            <a:r>
              <a:rPr lang="en-US" sz="2400" dirty="0"/>
              <a:t>Less gain than a dipole</a:t>
            </a:r>
          </a:p>
          <a:p>
            <a:r>
              <a:rPr lang="en-US" sz="2400" dirty="0"/>
              <a:t>Radiation pattern is more omni-</a:t>
            </a:r>
          </a:p>
          <a:p>
            <a:pPr marL="0" indent="0">
              <a:buNone/>
            </a:pPr>
            <a:r>
              <a:rPr lang="en-US" sz="2400" dirty="0"/>
              <a:t>   directional</a:t>
            </a:r>
          </a:p>
          <a:p>
            <a:r>
              <a:rPr lang="en-US" sz="2400" dirty="0"/>
              <a:t>Favors regional and local contacts</a:t>
            </a:r>
          </a:p>
          <a:p>
            <a:endParaRPr lang="en-US" dirty="0"/>
          </a:p>
          <a:p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196653-802A-3FB1-D368-D9D96D58F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144" y="1214437"/>
            <a:ext cx="5563082" cy="32159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0FA50B-57F9-FC17-134D-55BE453B0A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129" y="4744235"/>
            <a:ext cx="5201111" cy="17986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40563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6736B5-4487-9E50-9332-1CDF95DBE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7CD25-0719-8051-0C39-848233747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9724"/>
            <a:ext cx="10515600" cy="682625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 Vertical Incident Skywave (NVIS)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C45F863-F2FF-62F1-9335-DB6880772F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3129" y="1825625"/>
            <a:ext cx="5385742" cy="435133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AF560A-5592-A9DA-3BE0-F30411D31C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4" y="103542"/>
            <a:ext cx="1173481" cy="111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414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DC4F1A-4E9C-4D7F-5C6C-00A8FE4AD9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79EDC1F-C226-6EA2-43D4-5F1891CDD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3389" y="4929286"/>
            <a:ext cx="4222172" cy="15889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06BA48-8379-543A-E4C1-5391F19A3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150" y="1214437"/>
            <a:ext cx="4438650" cy="30945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4EDD0A-A5A4-9B42-F35D-EB3253C8E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9724"/>
            <a:ext cx="10515600" cy="682625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 Vertical Incident Skywave (NVIS)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81C7E-F6AD-D770-FC52-B89B8E078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Inverted L</a:t>
            </a:r>
          </a:p>
          <a:p>
            <a:r>
              <a:rPr lang="en-US" sz="2400" dirty="0"/>
              <a:t>Combination antenna made up of a vertical </a:t>
            </a:r>
          </a:p>
          <a:p>
            <a:pPr marL="0" indent="0">
              <a:buNone/>
            </a:pPr>
            <a:r>
              <a:rPr lang="en-US" sz="2400" dirty="0"/>
              <a:t>   and a horizontal section</a:t>
            </a:r>
          </a:p>
          <a:p>
            <a:r>
              <a:rPr lang="en-US" sz="2400" dirty="0"/>
              <a:t>Omnidirectional radiation for ground wave</a:t>
            </a:r>
          </a:p>
          <a:p>
            <a:pPr marL="0" indent="0">
              <a:buNone/>
            </a:pPr>
            <a:r>
              <a:rPr lang="en-US" sz="2400" dirty="0"/>
              <a:t>    from vertical section</a:t>
            </a:r>
          </a:p>
          <a:p>
            <a:r>
              <a:rPr lang="en-US" sz="2400" dirty="0"/>
              <a:t>High-angle radiation from horizontal section </a:t>
            </a:r>
          </a:p>
          <a:p>
            <a:pPr marL="0" indent="0">
              <a:buNone/>
            </a:pPr>
            <a:r>
              <a:rPr lang="en-US" sz="2400" dirty="0"/>
              <a:t>    for short-range sky-wave</a:t>
            </a:r>
          </a:p>
          <a:p>
            <a:r>
              <a:rPr lang="en-US" sz="2400" dirty="0"/>
              <a:t>Supports a narrow range of frequencies</a:t>
            </a:r>
          </a:p>
          <a:p>
            <a:endParaRPr lang="en-US" sz="4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E2B61F-B4AF-96B2-05AE-36D8BEE1D8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4" y="103542"/>
            <a:ext cx="1173481" cy="111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9320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D802D8-9155-597A-6970-5BB847A685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1036197-C0F1-6024-0B99-43970AA31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150" y="1214437"/>
            <a:ext cx="4438650" cy="30945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96FC1C-DE6F-4E3C-4C75-D57A1384A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9724"/>
            <a:ext cx="10515600" cy="682625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 Vertical Incident Skywave (NVIS)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5F2A0-D199-1188-0905-7521ED5CD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Inverted L</a:t>
            </a:r>
          </a:p>
          <a:p>
            <a:r>
              <a:rPr lang="en-US" sz="2400" dirty="0"/>
              <a:t>Can be used as a substitute for a dipole</a:t>
            </a:r>
          </a:p>
          <a:p>
            <a:r>
              <a:rPr lang="en-US" sz="2400" dirty="0"/>
              <a:t>Has less gain and radiation pattern varies</a:t>
            </a:r>
          </a:p>
          <a:p>
            <a:pPr marL="0" indent="0">
              <a:buNone/>
            </a:pPr>
            <a:r>
              <a:rPr lang="en-US" sz="2400" dirty="0"/>
              <a:t>    with frequency (unlike a dipole)</a:t>
            </a:r>
          </a:p>
          <a:p>
            <a:r>
              <a:rPr lang="en-US" sz="2400" dirty="0"/>
              <a:t>Using vertical height of 35-40’ and the </a:t>
            </a:r>
          </a:p>
          <a:p>
            <a:pPr marL="0" indent="0">
              <a:buNone/>
            </a:pPr>
            <a:r>
              <a:rPr lang="en-US" sz="2400" dirty="0"/>
              <a:t>    following lengths will provide reasonable </a:t>
            </a:r>
          </a:p>
          <a:p>
            <a:pPr marL="0" indent="0">
              <a:buNone/>
            </a:pPr>
            <a:r>
              <a:rPr lang="en-US" sz="2400" dirty="0"/>
              <a:t>    performance. 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6CB15F-5571-EC2A-A95D-59A903592A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4" y="103542"/>
            <a:ext cx="1173481" cy="11108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B61CF6-8FFE-0CD1-33CE-45B67352E2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812" y="5209138"/>
            <a:ext cx="6679690" cy="130913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271018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A9B3DC-A0B7-2489-9E5F-18ECD453E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D68EB-BA5A-7112-E72C-13F90C780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9724"/>
            <a:ext cx="10515600" cy="682625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 Vertical Incident Skywave (NVIS)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04DE68B-47A1-230A-8EA0-3C5985AEF8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425" y="2449763"/>
            <a:ext cx="3929145" cy="2826639"/>
          </a:xfr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388F14-CB55-5D59-B4A2-71EF269C1F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4" y="103542"/>
            <a:ext cx="1173481" cy="11108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0C2B95-43B5-EB08-1C76-36CE9ABEC7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1750" y="2454588"/>
            <a:ext cx="3528682" cy="28218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94B12EE-CFAE-4295-F752-1F50B2AA23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820" y="2449763"/>
            <a:ext cx="3837755" cy="28262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39A530-8C6D-E64B-6E33-4A2D11D9E5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0224" y="5437590"/>
            <a:ext cx="5951552" cy="116643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789232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87C50C-4441-8EFA-533A-63CD82A245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5DC5E8C3-DC2A-2C5B-0B8F-E1B30D0E91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79246" y="1214437"/>
            <a:ext cx="5403128" cy="409892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7C95E3-9A81-0E26-B758-53776B9B3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9724"/>
            <a:ext cx="10515600" cy="682625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 Vertical Incident Skywave (NVIS)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CABCCC-D333-5555-C63F-45F04C931E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4" y="103542"/>
            <a:ext cx="1173481" cy="111089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2454AD6-3393-25B7-127C-CD719FF9DE28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00" dirty="0"/>
              <a:t>Large Loop Antenna (Sky wire)</a:t>
            </a:r>
          </a:p>
          <a:p>
            <a:r>
              <a:rPr lang="en-US" sz="2600" dirty="0"/>
              <a:t>One wavelength in circumference at</a:t>
            </a:r>
          </a:p>
          <a:p>
            <a:pPr marL="0" indent="0">
              <a:buNone/>
            </a:pPr>
            <a:r>
              <a:rPr lang="en-US" sz="2600" dirty="0"/>
              <a:t>   the fundamental resonant frequency</a:t>
            </a:r>
          </a:p>
          <a:p>
            <a:r>
              <a:rPr lang="en-US" sz="2600" dirty="0"/>
              <a:t>Multiband by nature</a:t>
            </a:r>
          </a:p>
          <a:p>
            <a:r>
              <a:rPr lang="en-US" sz="2600" dirty="0"/>
              <a:t>A loop antenna is resonant on integral </a:t>
            </a:r>
          </a:p>
          <a:p>
            <a:pPr marL="0" indent="0">
              <a:buNone/>
            </a:pPr>
            <a:r>
              <a:rPr lang="en-US" sz="2600" dirty="0"/>
              <a:t>   harmonics of its fundamental frequency</a:t>
            </a:r>
          </a:p>
          <a:p>
            <a:pPr marL="0" indent="0">
              <a:buNone/>
            </a:pPr>
            <a:r>
              <a:rPr lang="en-US" sz="2600" dirty="0"/>
              <a:t>   Example:</a:t>
            </a:r>
          </a:p>
          <a:p>
            <a:pPr marL="0" indent="0">
              <a:buNone/>
            </a:pPr>
            <a:r>
              <a:rPr lang="en-US" sz="2600" dirty="0"/>
              <a:t>   An 80m loop will have resonant points </a:t>
            </a:r>
          </a:p>
          <a:p>
            <a:pPr marL="0" indent="0">
              <a:buNone/>
            </a:pPr>
            <a:r>
              <a:rPr lang="en-US" sz="2600" dirty="0"/>
              <a:t>   on the 43, 30, 20, 17, 15, 12 &amp; 10 meter</a:t>
            </a:r>
          </a:p>
          <a:p>
            <a:pPr marL="0" indent="0">
              <a:buNone/>
            </a:pPr>
            <a:r>
              <a:rPr lang="en-US" sz="2600" dirty="0"/>
              <a:t>   bands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4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379529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31FF89-52D2-636A-6E60-8D62719F06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8CAC1-A4CD-7FC2-34F6-8EEFAC42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9724"/>
            <a:ext cx="10515600" cy="682625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 Vertical Incident Skywave (NVIS)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3649F09-78CC-DD1A-F9B2-621E5FF1C3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7946" y="1214437"/>
            <a:ext cx="5735854" cy="435133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F3716E-AB07-A266-EB46-5DF3FE883C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4" y="103542"/>
            <a:ext cx="1173481" cy="111089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ACC12CA-2673-BDFF-CABD-1659E4539AA5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Large Loop Antenna (Sky wire)</a:t>
            </a:r>
          </a:p>
          <a:p>
            <a:r>
              <a:rPr lang="en-US" sz="2400" dirty="0"/>
              <a:t>Omnidirectional</a:t>
            </a:r>
          </a:p>
          <a:p>
            <a:r>
              <a:rPr lang="en-US" sz="2400" dirty="0"/>
              <a:t>Exhibits NVIS radiation patterns at NVIS</a:t>
            </a:r>
          </a:p>
          <a:p>
            <a:pPr marL="0" indent="0">
              <a:buNone/>
            </a:pPr>
            <a:r>
              <a:rPr lang="en-US" sz="2400" dirty="0"/>
              <a:t>   frequencies &amp; low angle radiation </a:t>
            </a:r>
          </a:p>
          <a:p>
            <a:pPr marL="0" indent="0">
              <a:buNone/>
            </a:pPr>
            <a:r>
              <a:rPr lang="en-US" sz="2400" dirty="0"/>
              <a:t>   patterns at DX frequencies</a:t>
            </a:r>
          </a:p>
          <a:p>
            <a:r>
              <a:rPr lang="en-US" sz="2400" dirty="0"/>
              <a:t>Exhibits gain</a:t>
            </a:r>
          </a:p>
          <a:p>
            <a:r>
              <a:rPr lang="en-US" sz="2400" dirty="0"/>
              <a:t>Resistant to atmospheric and man-</a:t>
            </a:r>
          </a:p>
          <a:p>
            <a:pPr marL="0" indent="0">
              <a:buNone/>
            </a:pPr>
            <a:r>
              <a:rPr lang="en-US" sz="2400" dirty="0"/>
              <a:t>    made noise/interference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0978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A6D000-8B9F-01F1-9109-262F53AE0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0B379-648E-3C86-2050-393407ADD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9724"/>
            <a:ext cx="10515600" cy="682625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 Vertical Incident Skywave (NVIS)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5B5AC-0EE7-8A84-503D-72EFB2B17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03844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dirty="0"/>
              <a:t>Introduction:</a:t>
            </a:r>
          </a:p>
          <a:p>
            <a:r>
              <a:rPr lang="en-US" dirty="0"/>
              <a:t>Of all the variables affecting communications, the one factor that we as individual operators have the most control over is the antenna and its use.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E2C6DB-BC11-CB46-1B96-358DCD4BC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4" y="103542"/>
            <a:ext cx="1173481" cy="111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770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12FB0-0C7F-44D3-AFC5-FD916C8E3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9724"/>
            <a:ext cx="10515600" cy="682625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 Vertical Incident Skywave (NVIS)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77DE9-E99A-47DC-B39E-1027FE566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Discussion:</a:t>
            </a:r>
          </a:p>
          <a:p>
            <a:r>
              <a:rPr lang="en-US" dirty="0"/>
              <a:t>Near Vertical Incident Skywave (NVIS)</a:t>
            </a:r>
          </a:p>
          <a:p>
            <a:r>
              <a:rPr lang="en-US" dirty="0"/>
              <a:t>Its use</a:t>
            </a:r>
          </a:p>
          <a:p>
            <a:r>
              <a:rPr lang="en-US" dirty="0"/>
              <a:t>Some antennas we can use to exploit this HF propagation mode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1EEB74-4A9B-47F1-94CF-CE1E36058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4" y="103542"/>
            <a:ext cx="1173481" cy="111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75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12FB0-0C7F-44D3-AFC5-FD916C8E3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9724"/>
            <a:ext cx="10515600" cy="682625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 Vertical Incident Skywave (NVIS)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77DE9-E99A-47DC-B39E-1027FE566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Propagation is the process by which a radio signal travels through the atmosphere from one antenna to another.</a:t>
            </a:r>
          </a:p>
          <a:p>
            <a:r>
              <a:rPr lang="en-US" dirty="0"/>
              <a:t>In High Frequency Communications, this is accomplished by:</a:t>
            </a:r>
          </a:p>
          <a:p>
            <a:pPr marL="914400" lvl="1" indent="-457200">
              <a:buAutoNum type="arabicPeriod"/>
            </a:pPr>
            <a:r>
              <a:rPr lang="en-US" dirty="0"/>
              <a:t>Ground-Wave</a:t>
            </a:r>
          </a:p>
          <a:p>
            <a:pPr marL="914400" lvl="2" indent="0">
              <a:buNone/>
            </a:pPr>
            <a:r>
              <a:rPr lang="en-US" dirty="0"/>
              <a:t> -  Ground wave communications can be established out to about 20-30 kilometers (km) or 12-18 miles with low-powered radios (approx. 20W).  High-powered radios (approx. 400W) can extend that range to about 80-100km or 50-62 miles.</a:t>
            </a:r>
          </a:p>
          <a:p>
            <a:pPr marL="914400" lvl="1" indent="-457200">
              <a:buAutoNum type="arabicPeriod" startAt="2"/>
            </a:pPr>
            <a:r>
              <a:rPr lang="en-US" dirty="0"/>
              <a:t>Sky-Wave</a:t>
            </a:r>
          </a:p>
          <a:p>
            <a:pPr marL="914400" lvl="2" indent="0">
              <a:buNone/>
            </a:pPr>
            <a:r>
              <a:rPr lang="en-US" dirty="0"/>
              <a:t>- Sky wave communications (best known for DX) can vary between several kilometers to thousands of kilometers. 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1EEB74-4A9B-47F1-94CF-CE1E36058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4" y="103542"/>
            <a:ext cx="1173481" cy="111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370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12FB0-0C7F-44D3-AFC5-FD916C8E3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9724"/>
            <a:ext cx="10515600" cy="682625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 Vertical Incident Skywave (NVIS)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77DE9-E99A-47DC-B39E-1027FE566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/>
              <a:t>Ground-wave propagation involves the transmission of radio signals along or near the earth’s surface and can be divided into three parts:</a:t>
            </a:r>
          </a:p>
          <a:p>
            <a:pPr marL="1371600" lvl="2" indent="-457200">
              <a:buAutoNum type="arabicPeriod"/>
            </a:pPr>
            <a:r>
              <a:rPr lang="en-US" dirty="0"/>
              <a:t>Direct Wave</a:t>
            </a:r>
          </a:p>
          <a:p>
            <a:pPr marL="1371600" lvl="2" indent="-457200">
              <a:buAutoNum type="arabicPeriod"/>
            </a:pPr>
            <a:r>
              <a:rPr lang="en-US" dirty="0"/>
              <a:t>Reflected Wave</a:t>
            </a:r>
          </a:p>
          <a:p>
            <a:pPr marL="1371600" lvl="2" indent="-457200">
              <a:buAutoNum type="arabicPeriod"/>
            </a:pPr>
            <a:r>
              <a:rPr lang="en-US" dirty="0"/>
              <a:t>Surface Wave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1EEB74-4A9B-47F1-94CF-CE1E36058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4" y="103542"/>
            <a:ext cx="1173481" cy="11108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12044C-3F36-BD68-689B-1BB940BF9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68453"/>
            <a:ext cx="5223691" cy="260851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823401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12FB0-0C7F-44D3-AFC5-FD916C8E3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9724"/>
            <a:ext cx="10515600" cy="682625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 Vertical Incident Skywave (NVIS)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77DE9-E99A-47DC-B39E-1027FE566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HF Propagation Modes:</a:t>
            </a:r>
          </a:p>
          <a:p>
            <a:pPr marL="914400" lvl="1" indent="-457200">
              <a:buAutoNum type="arabicPeriod"/>
            </a:pPr>
            <a:r>
              <a:rPr lang="en-US" dirty="0"/>
              <a:t>Direct Wave (Line-of-Sight)</a:t>
            </a:r>
          </a:p>
          <a:p>
            <a:pPr lvl="2"/>
            <a:r>
              <a:rPr lang="en-US" dirty="0"/>
              <a:t>Frequencies – Fairly Constant</a:t>
            </a:r>
          </a:p>
          <a:p>
            <a:pPr lvl="2"/>
            <a:r>
              <a:rPr lang="en-US" dirty="0"/>
              <a:t>Fairly Large Range of </a:t>
            </a:r>
            <a:r>
              <a:rPr lang="en-US" dirty="0" err="1"/>
              <a:t>Freqs</a:t>
            </a:r>
            <a:endParaRPr lang="en-US" dirty="0"/>
          </a:p>
          <a:p>
            <a:pPr lvl="2"/>
            <a:r>
              <a:rPr lang="en-US" dirty="0"/>
              <a:t>Wavelengths = Large Antennas</a:t>
            </a:r>
          </a:p>
          <a:p>
            <a:pPr lvl="2"/>
            <a:r>
              <a:rPr lang="en-US" dirty="0"/>
              <a:t>More noise than higher </a:t>
            </a:r>
            <a:r>
              <a:rPr lang="en-US" dirty="0" err="1"/>
              <a:t>freqs</a:t>
            </a:r>
            <a:endParaRPr lang="en-US" dirty="0"/>
          </a:p>
          <a:p>
            <a:pPr lvl="2"/>
            <a:r>
              <a:rPr lang="en-US" dirty="0"/>
              <a:t>Effective Range with Antenna at 10 ft AGL:  6.5 to 8 km or 4 to 5 miles</a:t>
            </a:r>
          </a:p>
          <a:p>
            <a:pPr marL="914400" lvl="2" indent="0">
              <a:buNone/>
            </a:pPr>
            <a:r>
              <a:rPr lang="en-US" dirty="0"/>
              <a:t>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1EEB74-4A9B-47F1-94CF-CE1E36058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4" y="103542"/>
            <a:ext cx="1173481" cy="11108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62AF3A-E061-75F0-B73D-FFA4511E9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1535" y="1214437"/>
            <a:ext cx="5223691" cy="260851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072469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C6457B-7334-F4CE-3AC0-938EB0314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BBC6F-4E5A-F09F-8A1A-07F196F63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9724"/>
            <a:ext cx="10515600" cy="682625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 Vertical Incident Skywave (NVIS)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46606-02A3-369E-6271-14910CB55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300" dirty="0"/>
              <a:t>HF Propagation Modes:</a:t>
            </a:r>
          </a:p>
          <a:p>
            <a:pPr marL="914400" lvl="1" indent="-457200">
              <a:buAutoNum type="arabicPeriod" startAt="2"/>
            </a:pPr>
            <a:r>
              <a:rPr lang="en-US" sz="2600" dirty="0"/>
              <a:t>Ground or Surface-Wave</a:t>
            </a:r>
          </a:p>
          <a:p>
            <a:pPr lvl="2"/>
            <a:r>
              <a:rPr lang="en-US" sz="2200" dirty="0"/>
              <a:t>Range impacted by:</a:t>
            </a:r>
          </a:p>
          <a:p>
            <a:pPr marL="914400" lvl="2" indent="0">
              <a:buNone/>
            </a:pPr>
            <a:r>
              <a:rPr lang="en-US" sz="2200" dirty="0"/>
              <a:t>     Surface Conductivity &amp; Freq</a:t>
            </a:r>
          </a:p>
          <a:p>
            <a:pPr lvl="2"/>
            <a:r>
              <a:rPr lang="en-US" sz="2200" dirty="0"/>
              <a:t>Very effective over salt water</a:t>
            </a:r>
          </a:p>
          <a:p>
            <a:pPr lvl="2"/>
            <a:r>
              <a:rPr lang="en-US" sz="2200" dirty="0"/>
              <a:t>Poor performance over sand,</a:t>
            </a:r>
          </a:p>
          <a:p>
            <a:pPr marL="914400" lvl="2" indent="0">
              <a:buNone/>
            </a:pPr>
            <a:r>
              <a:rPr lang="en-US" sz="2200" dirty="0"/>
              <a:t>    rocky, frozen ground, in heavy </a:t>
            </a:r>
          </a:p>
          <a:p>
            <a:pPr marL="914400" lvl="2" indent="0">
              <a:buNone/>
            </a:pPr>
            <a:r>
              <a:rPr lang="en-US" sz="2200" dirty="0"/>
              <a:t>    vegetation or in mountainous </a:t>
            </a:r>
          </a:p>
          <a:p>
            <a:pPr marL="914400" lvl="2" indent="0">
              <a:buNone/>
            </a:pPr>
            <a:r>
              <a:rPr lang="en-US" sz="2200" dirty="0"/>
              <a:t>    terrain.</a:t>
            </a:r>
          </a:p>
          <a:p>
            <a:pPr lvl="2"/>
            <a:r>
              <a:rPr lang="en-US" sz="2200" dirty="0"/>
              <a:t>Lower frequencies work best</a:t>
            </a:r>
          </a:p>
          <a:p>
            <a:pPr lvl="2"/>
            <a:r>
              <a:rPr lang="en-US" sz="2200" dirty="0"/>
              <a:t>Theoretical Range:  (150W)</a:t>
            </a:r>
          </a:p>
          <a:p>
            <a:pPr marL="914400" lvl="2" indent="0">
              <a:buNone/>
            </a:pPr>
            <a:r>
              <a:rPr lang="en-US" sz="2200" dirty="0"/>
              <a:t>     Freq:     7MHz        30MHz     </a:t>
            </a:r>
          </a:p>
          <a:p>
            <a:pPr marL="914400" lvl="2" indent="0">
              <a:buNone/>
            </a:pPr>
            <a:r>
              <a:rPr lang="en-US" sz="2200" dirty="0"/>
              <a:t>     Land:    22 mi             8 mi</a:t>
            </a:r>
          </a:p>
          <a:p>
            <a:pPr marL="914400" lvl="2" indent="0">
              <a:buNone/>
            </a:pPr>
            <a:r>
              <a:rPr lang="en-US" sz="2200" dirty="0"/>
              <a:t>     Sea:    155 mi           62 mi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545E3F-5A71-CEAF-22D2-A91443A2C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4" y="103542"/>
            <a:ext cx="1173481" cy="11108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6D98D4-7599-8717-A740-DDA54F0F0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1535" y="1214437"/>
            <a:ext cx="5223691" cy="260851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644215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01293F-6F22-2C06-5862-697B1ADB4F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336EF-AC54-2769-D2FA-E651FD6E3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9724"/>
            <a:ext cx="10515600" cy="682625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 Vertical Incident Skywave (NVIS)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93AEDA8-FB53-A2FA-BC1C-A980BF255E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1495" y="2336179"/>
            <a:ext cx="6569009" cy="3330229"/>
          </a:xfrm>
          <a:solidFill>
            <a:schemeClr val="bg1"/>
          </a:solidFill>
          <a:ln>
            <a:solidFill>
              <a:srgbClr val="FF000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CE961F-06B3-0A09-07B6-029116447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4" y="103542"/>
            <a:ext cx="1173481" cy="111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430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2370</TotalTime>
  <Words>965</Words>
  <Application>Microsoft Office PowerPoint</Application>
  <PresentationFormat>Widescreen</PresentationFormat>
  <Paragraphs>157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NVIS Near Vertical Incident Skywave</vt:lpstr>
      <vt:lpstr>NVIS Near Vertical Incident Skywave</vt:lpstr>
      <vt:lpstr>Near Vertical Incident Skywave (NVIS)</vt:lpstr>
      <vt:lpstr>Near Vertical Incident Skywave (NVIS)</vt:lpstr>
      <vt:lpstr>Near Vertical Incident Skywave (NVIS)</vt:lpstr>
      <vt:lpstr>Near Vertical Incident Skywave (NVIS)</vt:lpstr>
      <vt:lpstr>Near Vertical Incident Skywave (NVIS)</vt:lpstr>
      <vt:lpstr>Near Vertical Incident Skywave (NVIS)</vt:lpstr>
      <vt:lpstr>Near Vertical Incident Skywave (NVIS)</vt:lpstr>
      <vt:lpstr>Near Vertical Incident Skywave (NVIS)</vt:lpstr>
      <vt:lpstr>Near Vertical Incident Skywave (NVIS)</vt:lpstr>
      <vt:lpstr>Near Vertical Incident Skywave (NVIS)</vt:lpstr>
      <vt:lpstr>Near Vertical Incident Skywave (NVIS)</vt:lpstr>
      <vt:lpstr>Near Vertical Incident Skywave (NVIS)</vt:lpstr>
      <vt:lpstr>Near Vertical Incident Skywave (NVIS)</vt:lpstr>
      <vt:lpstr>Near Vertical Incident Skywave (NVIS)</vt:lpstr>
      <vt:lpstr>Near Vertical Incident Skywave (NVIS)</vt:lpstr>
      <vt:lpstr>Near Vertical Incident Skywave (NVIS)</vt:lpstr>
      <vt:lpstr>Near Vertical Incident Skywave (NVIS)</vt:lpstr>
      <vt:lpstr>Near Vertical Incident Skywave (NVIS)</vt:lpstr>
      <vt:lpstr>Near Vertical Incident Skywave (NVIS)</vt:lpstr>
      <vt:lpstr>Near Vertical Incident Skywave (NVIS)</vt:lpstr>
      <vt:lpstr>Near Vertical Incident Skywave (NVIS)</vt:lpstr>
      <vt:lpstr>Near Vertical Incident Skywave (NVIS)</vt:lpstr>
      <vt:lpstr>Near Vertical Incident Skywave (NVIS)</vt:lpstr>
      <vt:lpstr>Near Vertical Incident Skywave (NVIS)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NVIS Near Vertical Incident Skywave</dc:title>
  <dc:creator>Bernard Meyer</dc:creator>
  <cp:lastModifiedBy>Bernard Meyer</cp:lastModifiedBy>
  <cp:revision>28</cp:revision>
  <dcterms:created xsi:type="dcterms:W3CDTF">2025-02-18T21:39:26Z</dcterms:created>
  <dcterms:modified xsi:type="dcterms:W3CDTF">2025-03-22T22:42:54Z</dcterms:modified>
</cp:coreProperties>
</file>